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2"/>
  </p:notesMasterIdLst>
  <p:sldIdLst>
    <p:sldId id="290" r:id="rId5"/>
    <p:sldId id="291" r:id="rId6"/>
    <p:sldId id="292" r:id="rId7"/>
    <p:sldId id="293" r:id="rId8"/>
    <p:sldId id="294" r:id="rId9"/>
    <p:sldId id="295" r:id="rId10"/>
    <p:sldId id="296" r:id="rId11"/>
    <p:sldId id="298" r:id="rId12"/>
    <p:sldId id="299" r:id="rId13"/>
    <p:sldId id="300" r:id="rId14"/>
    <p:sldId id="301" r:id="rId15"/>
    <p:sldId id="302" r:id="rId16"/>
    <p:sldId id="303" r:id="rId17"/>
    <p:sldId id="305" r:id="rId18"/>
    <p:sldId id="304" r:id="rId19"/>
    <p:sldId id="384" r:id="rId20"/>
    <p:sldId id="396" r:id="rId21"/>
    <p:sldId id="306" r:id="rId22"/>
    <p:sldId id="307" r:id="rId23"/>
    <p:sldId id="308" r:id="rId24"/>
    <p:sldId id="309" r:id="rId25"/>
    <p:sldId id="310" r:id="rId26"/>
    <p:sldId id="311" r:id="rId27"/>
    <p:sldId id="312" r:id="rId28"/>
    <p:sldId id="313" r:id="rId29"/>
    <p:sldId id="314" r:id="rId30"/>
    <p:sldId id="315" r:id="rId31"/>
    <p:sldId id="394" r:id="rId32"/>
    <p:sldId id="395" r:id="rId33"/>
    <p:sldId id="385" r:id="rId34"/>
    <p:sldId id="316" r:id="rId35"/>
    <p:sldId id="317" r:id="rId36"/>
    <p:sldId id="318" r:id="rId37"/>
    <p:sldId id="319" r:id="rId38"/>
    <p:sldId id="322" r:id="rId39"/>
    <p:sldId id="323" r:id="rId40"/>
    <p:sldId id="324" r:id="rId41"/>
    <p:sldId id="325" r:id="rId42"/>
    <p:sldId id="326" r:id="rId43"/>
    <p:sldId id="327" r:id="rId44"/>
    <p:sldId id="328" r:id="rId45"/>
    <p:sldId id="386" r:id="rId46"/>
    <p:sldId id="397" r:id="rId47"/>
    <p:sldId id="398" r:id="rId48"/>
    <p:sldId id="329" r:id="rId49"/>
    <p:sldId id="330" r:id="rId50"/>
    <p:sldId id="331" r:id="rId51"/>
    <p:sldId id="332" r:id="rId52"/>
    <p:sldId id="333" r:id="rId53"/>
    <p:sldId id="399"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76" r:id="rId77"/>
    <p:sldId id="389" r:id="rId78"/>
    <p:sldId id="390" r:id="rId79"/>
    <p:sldId id="391" r:id="rId80"/>
    <p:sldId id="377" r:id="rId81"/>
    <p:sldId id="392" r:id="rId82"/>
    <p:sldId id="378" r:id="rId83"/>
    <p:sldId id="393" r:id="rId84"/>
    <p:sldId id="388" r:id="rId85"/>
    <p:sldId id="379" r:id="rId86"/>
    <p:sldId id="297" r:id="rId87"/>
    <p:sldId id="380" r:id="rId88"/>
    <p:sldId id="381" r:id="rId89"/>
    <p:sldId id="382" r:id="rId90"/>
    <p:sldId id="383" r:id="rId9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D5B11-5F8F-4866-9344-7815243F72B2}" v="2069" dt="2022-03-24T15:05:23.519"/>
    <p1510:client id="{34CEB290-86B8-4571-9A43-0BD83784E5D5}" v="155" dt="2022-03-24T15:47:45.363"/>
    <p1510:client id="{584B4135-496C-469D-A9D1-E3AEB446B508}" v="23" dt="2022-03-16T13:57:02.026"/>
    <p1510:client id="{66380FAB-B377-47D2-9D67-6D0A407528C0}" v="39" dt="2022-03-30T11:51:17.635"/>
    <p1510:client id="{8EA1937A-EDB3-4602-A472-08C90BC67309}" v="48" dt="2022-03-16T12:32:12.183"/>
    <p1510:client id="{8FA4E647-6440-4402-BC12-FACF1DDFBC28}" v="4" dt="2022-03-16T14:05:36.604"/>
    <p1510:client id="{992FD6FD-77FB-45EA-AD21-57F7C619CEC2}" v="407" dt="2022-03-16T13:40:47.290"/>
    <p1510:client id="{E87356EF-9799-4455-B325-A09EB55CA277}" v="15" dt="2022-03-16T12:33:27.868"/>
    <p1510:client id="{F714BCD9-3D38-4B8A-8940-18E8FB592A66}" v="9" dt="2022-03-16T12:40:45.1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2"/>
          </a:solidFill>
        </a:fill>
      </a:tcStyle>
    </a:wholeTbl>
    <a:band2H>
      <a:tcTxStyle/>
      <a:tcStyle>
        <a:tcBdr/>
        <a:fill>
          <a:solidFill>
            <a:srgbClr val="E7E7EA"/>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ACB"/>
          </a:solidFill>
        </a:fill>
      </a:tcStyle>
    </a:wholeTbl>
    <a:band2H>
      <a:tcTxStyle/>
      <a:tcStyle>
        <a:tcBdr/>
        <a:fill>
          <a:solidFill>
            <a:srgbClr val="EAED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ECA"/>
          </a:solidFill>
        </a:fill>
      </a:tcStyle>
    </a:wholeTbl>
    <a:band2H>
      <a:tcTxStyle/>
      <a:tcStyle>
        <a:tcBdr/>
        <a:fill>
          <a:solidFill>
            <a:srgbClr val="FFEFE7"/>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eorgia"/>
          <a:ea typeface="Georgia"/>
          <a:cs typeface="Georg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orgia"/>
          <a:ea typeface="Georgia"/>
          <a:cs typeface="Georg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eorgia"/>
          <a:ea typeface="Georgia"/>
          <a:cs typeface="Georg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eorgia"/>
          <a:ea typeface="Georgia"/>
          <a:cs typeface="Georg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ates, Robert (VDEM)" userId="S::robert.coates@vdem.virginia.gov::16b93dff-2d9d-4c06-98cc-a7cdaa4de97e" providerId="AD" clId="Web-{66380FAB-B377-47D2-9D67-6D0A407528C0}"/>
    <pc:docChg chg="addSld delSld">
      <pc:chgData name="Coates, Robert (VDEM)" userId="S::robert.coates@vdem.virginia.gov::16b93dff-2d9d-4c06-98cc-a7cdaa4de97e" providerId="AD" clId="Web-{66380FAB-B377-47D2-9D67-6D0A407528C0}" dt="2022-03-30T11:51:17.635" v="27"/>
      <pc:docMkLst>
        <pc:docMk/>
      </pc:docMkLst>
      <pc:sldChg chg="add del">
        <pc:chgData name="Coates, Robert (VDEM)" userId="S::robert.coates@vdem.virginia.gov::16b93dff-2d9d-4c06-98cc-a7cdaa4de97e" providerId="AD" clId="Web-{66380FAB-B377-47D2-9D67-6D0A407528C0}" dt="2022-03-30T11:51:17.635" v="27"/>
        <pc:sldMkLst>
          <pc:docMk/>
          <pc:sldMk cId="722253338" sldId="356"/>
        </pc:sldMkLst>
      </pc:sldChg>
      <pc:sldChg chg="add del">
        <pc:chgData name="Coates, Robert (VDEM)" userId="S::robert.coates@vdem.virginia.gov::16b93dff-2d9d-4c06-98cc-a7cdaa4de97e" providerId="AD" clId="Web-{66380FAB-B377-47D2-9D67-6D0A407528C0}" dt="2022-03-30T11:51:17.635" v="26"/>
        <pc:sldMkLst>
          <pc:docMk/>
          <pc:sldMk cId="738444735" sldId="357"/>
        </pc:sldMkLst>
      </pc:sldChg>
      <pc:sldChg chg="add del">
        <pc:chgData name="Coates, Robert (VDEM)" userId="S::robert.coates@vdem.virginia.gov::16b93dff-2d9d-4c06-98cc-a7cdaa4de97e" providerId="AD" clId="Web-{66380FAB-B377-47D2-9D67-6D0A407528C0}" dt="2022-03-30T11:51:17.635" v="25"/>
        <pc:sldMkLst>
          <pc:docMk/>
          <pc:sldMk cId="3927887629" sldId="358"/>
        </pc:sldMkLst>
      </pc:sldChg>
      <pc:sldChg chg="add del">
        <pc:chgData name="Coates, Robert (VDEM)" userId="S::robert.coates@vdem.virginia.gov::16b93dff-2d9d-4c06-98cc-a7cdaa4de97e" providerId="AD" clId="Web-{66380FAB-B377-47D2-9D67-6D0A407528C0}" dt="2022-03-30T11:51:17.635" v="24"/>
        <pc:sldMkLst>
          <pc:docMk/>
          <pc:sldMk cId="135527080" sldId="359"/>
        </pc:sldMkLst>
      </pc:sldChg>
      <pc:sldChg chg="del">
        <pc:chgData name="Coates, Robert (VDEM)" userId="S::robert.coates@vdem.virginia.gov::16b93dff-2d9d-4c06-98cc-a7cdaa4de97e" providerId="AD" clId="Web-{66380FAB-B377-47D2-9D67-6D0A407528C0}" dt="2022-03-30T11:51:17.635" v="23"/>
        <pc:sldMkLst>
          <pc:docMk/>
          <pc:sldMk cId="2017532838" sldId="360"/>
        </pc:sldMkLst>
      </pc:sldChg>
      <pc:sldChg chg="del">
        <pc:chgData name="Coates, Robert (VDEM)" userId="S::robert.coates@vdem.virginia.gov::16b93dff-2d9d-4c06-98cc-a7cdaa4de97e" providerId="AD" clId="Web-{66380FAB-B377-47D2-9D67-6D0A407528C0}" dt="2022-03-30T11:51:17.635" v="22"/>
        <pc:sldMkLst>
          <pc:docMk/>
          <pc:sldMk cId="3826469098" sldId="361"/>
        </pc:sldMkLst>
      </pc:sldChg>
      <pc:sldChg chg="del">
        <pc:chgData name="Coates, Robert (VDEM)" userId="S::robert.coates@vdem.virginia.gov::16b93dff-2d9d-4c06-98cc-a7cdaa4de97e" providerId="AD" clId="Web-{66380FAB-B377-47D2-9D67-6D0A407528C0}" dt="2022-03-30T11:51:17.635" v="21"/>
        <pc:sldMkLst>
          <pc:docMk/>
          <pc:sldMk cId="4065682556" sldId="362"/>
        </pc:sldMkLst>
      </pc:sldChg>
      <pc:sldChg chg="del">
        <pc:chgData name="Coates, Robert (VDEM)" userId="S::robert.coates@vdem.virginia.gov::16b93dff-2d9d-4c06-98cc-a7cdaa4de97e" providerId="AD" clId="Web-{66380FAB-B377-47D2-9D67-6D0A407528C0}" dt="2022-03-30T11:51:17.635" v="20"/>
        <pc:sldMkLst>
          <pc:docMk/>
          <pc:sldMk cId="2907347656" sldId="363"/>
        </pc:sldMkLst>
      </pc:sldChg>
      <pc:sldChg chg="del">
        <pc:chgData name="Coates, Robert (VDEM)" userId="S::robert.coates@vdem.virginia.gov::16b93dff-2d9d-4c06-98cc-a7cdaa4de97e" providerId="AD" clId="Web-{66380FAB-B377-47D2-9D67-6D0A407528C0}" dt="2022-03-30T11:51:17.635" v="19"/>
        <pc:sldMkLst>
          <pc:docMk/>
          <pc:sldMk cId="3284508962" sldId="364"/>
        </pc:sldMkLst>
      </pc:sldChg>
      <pc:sldChg chg="del">
        <pc:chgData name="Coates, Robert (VDEM)" userId="S::robert.coates@vdem.virginia.gov::16b93dff-2d9d-4c06-98cc-a7cdaa4de97e" providerId="AD" clId="Web-{66380FAB-B377-47D2-9D67-6D0A407528C0}" dt="2022-03-30T11:51:17.635" v="18"/>
        <pc:sldMkLst>
          <pc:docMk/>
          <pc:sldMk cId="1968696603" sldId="365"/>
        </pc:sldMkLst>
      </pc:sldChg>
      <pc:sldChg chg="del">
        <pc:chgData name="Coates, Robert (VDEM)" userId="S::robert.coates@vdem.virginia.gov::16b93dff-2d9d-4c06-98cc-a7cdaa4de97e" providerId="AD" clId="Web-{66380FAB-B377-47D2-9D67-6D0A407528C0}" dt="2022-03-30T11:51:17.620" v="17"/>
        <pc:sldMkLst>
          <pc:docMk/>
          <pc:sldMk cId="421161508" sldId="366"/>
        </pc:sldMkLst>
      </pc:sldChg>
      <pc:sldChg chg="del">
        <pc:chgData name="Coates, Robert (VDEM)" userId="S::robert.coates@vdem.virginia.gov::16b93dff-2d9d-4c06-98cc-a7cdaa4de97e" providerId="AD" clId="Web-{66380FAB-B377-47D2-9D67-6D0A407528C0}" dt="2022-03-30T11:51:17.620" v="16"/>
        <pc:sldMkLst>
          <pc:docMk/>
          <pc:sldMk cId="2194410071" sldId="367"/>
        </pc:sldMkLst>
      </pc:sldChg>
      <pc:sldChg chg="del">
        <pc:chgData name="Coates, Robert (VDEM)" userId="S::robert.coates@vdem.virginia.gov::16b93dff-2d9d-4c06-98cc-a7cdaa4de97e" providerId="AD" clId="Web-{66380FAB-B377-47D2-9D67-6D0A407528C0}" dt="2022-03-30T11:51:17.620" v="15"/>
        <pc:sldMkLst>
          <pc:docMk/>
          <pc:sldMk cId="950750657" sldId="368"/>
        </pc:sldMkLst>
      </pc:sldChg>
      <pc:sldChg chg="del">
        <pc:chgData name="Coates, Robert (VDEM)" userId="S::robert.coates@vdem.virginia.gov::16b93dff-2d9d-4c06-98cc-a7cdaa4de97e" providerId="AD" clId="Web-{66380FAB-B377-47D2-9D67-6D0A407528C0}" dt="2022-03-30T11:51:17.620" v="14"/>
        <pc:sldMkLst>
          <pc:docMk/>
          <pc:sldMk cId="241911408" sldId="369"/>
        </pc:sldMkLst>
      </pc:sldChg>
      <pc:sldChg chg="del">
        <pc:chgData name="Coates, Robert (VDEM)" userId="S::robert.coates@vdem.virginia.gov::16b93dff-2d9d-4c06-98cc-a7cdaa4de97e" providerId="AD" clId="Web-{66380FAB-B377-47D2-9D67-6D0A407528C0}" dt="2022-03-30T11:51:17.620" v="13"/>
        <pc:sldMkLst>
          <pc:docMk/>
          <pc:sldMk cId="2073327788" sldId="370"/>
        </pc:sldMkLst>
      </pc:sldChg>
      <pc:sldChg chg="del">
        <pc:chgData name="Coates, Robert (VDEM)" userId="S::robert.coates@vdem.virginia.gov::16b93dff-2d9d-4c06-98cc-a7cdaa4de97e" providerId="AD" clId="Web-{66380FAB-B377-47D2-9D67-6D0A407528C0}" dt="2022-03-30T11:51:17.620" v="12"/>
        <pc:sldMkLst>
          <pc:docMk/>
          <pc:sldMk cId="1142752271" sldId="371"/>
        </pc:sldMkLst>
      </pc:sldChg>
      <pc:sldChg chg="del">
        <pc:chgData name="Coates, Robert (VDEM)" userId="S::robert.coates@vdem.virginia.gov::16b93dff-2d9d-4c06-98cc-a7cdaa4de97e" providerId="AD" clId="Web-{66380FAB-B377-47D2-9D67-6D0A407528C0}" dt="2022-03-30T11:51:17.620" v="11"/>
        <pc:sldMkLst>
          <pc:docMk/>
          <pc:sldMk cId="584932463" sldId="372"/>
        </pc:sldMkLst>
      </pc:sldChg>
      <pc:sldChg chg="del">
        <pc:chgData name="Coates, Robert (VDEM)" userId="S::robert.coates@vdem.virginia.gov::16b93dff-2d9d-4c06-98cc-a7cdaa4de97e" providerId="AD" clId="Web-{66380FAB-B377-47D2-9D67-6D0A407528C0}" dt="2022-03-30T11:51:17.620" v="10"/>
        <pc:sldMkLst>
          <pc:docMk/>
          <pc:sldMk cId="3736201227" sldId="373"/>
        </pc:sldMkLst>
      </pc:sldChg>
      <pc:sldChg chg="del">
        <pc:chgData name="Coates, Robert (VDEM)" userId="S::robert.coates@vdem.virginia.gov::16b93dff-2d9d-4c06-98cc-a7cdaa4de97e" providerId="AD" clId="Web-{66380FAB-B377-47D2-9D67-6D0A407528C0}" dt="2022-03-30T11:51:17.620" v="9"/>
        <pc:sldMkLst>
          <pc:docMk/>
          <pc:sldMk cId="4121000350" sldId="374"/>
        </pc:sldMkLst>
      </pc:sldChg>
      <pc:sldChg chg="del">
        <pc:chgData name="Coates, Robert (VDEM)" userId="S::robert.coates@vdem.virginia.gov::16b93dff-2d9d-4c06-98cc-a7cdaa4de97e" providerId="AD" clId="Web-{66380FAB-B377-47D2-9D67-6D0A407528C0}" dt="2022-03-30T11:51:17.620" v="8"/>
        <pc:sldMkLst>
          <pc:docMk/>
          <pc:sldMk cId="3537260089" sldId="375"/>
        </pc:sldMkLst>
      </pc:sldChg>
    </pc:docChg>
  </pc:docChgLst>
  <pc:docChgLst>
    <pc:chgData name="Pulkkinen, Robin (VDEM)" userId="S::robin.pulkkinen@vdem.virginia.gov::6f392ccc-9e3f-4d7a-9830-dbc11ee4cf59" providerId="AD" clId="Web-{F714BCD9-3D38-4B8A-8940-18E8FB592A66}"/>
    <pc:docChg chg="modSld">
      <pc:chgData name="Pulkkinen, Robin (VDEM)" userId="S::robin.pulkkinen@vdem.virginia.gov::6f392ccc-9e3f-4d7a-9830-dbc11ee4cf59" providerId="AD" clId="Web-{F714BCD9-3D38-4B8A-8940-18E8FB592A66}" dt="2022-03-16T12:40:26.823" v="3" actId="20577"/>
      <pc:docMkLst>
        <pc:docMk/>
      </pc:docMkLst>
      <pc:sldChg chg="modSp">
        <pc:chgData name="Pulkkinen, Robin (VDEM)" userId="S::robin.pulkkinen@vdem.virginia.gov::6f392ccc-9e3f-4d7a-9830-dbc11ee4cf59" providerId="AD" clId="Web-{F714BCD9-3D38-4B8A-8940-18E8FB592A66}" dt="2022-03-16T12:37:24.726" v="2" actId="20577"/>
        <pc:sldMkLst>
          <pc:docMk/>
          <pc:sldMk cId="3263763583" sldId="290"/>
        </pc:sldMkLst>
        <pc:spChg chg="mod">
          <ac:chgData name="Pulkkinen, Robin (VDEM)" userId="S::robin.pulkkinen@vdem.virginia.gov::6f392ccc-9e3f-4d7a-9830-dbc11ee4cf59" providerId="AD" clId="Web-{F714BCD9-3D38-4B8A-8940-18E8FB592A66}" dt="2022-03-16T12:37:24.726" v="2" actId="20577"/>
          <ac:spMkLst>
            <pc:docMk/>
            <pc:sldMk cId="3263763583" sldId="290"/>
            <ac:spMk id="6" creationId="{4621C043-3967-488E-9183-102CC5E26869}"/>
          </ac:spMkLst>
        </pc:spChg>
      </pc:sldChg>
      <pc:sldChg chg="modSp">
        <pc:chgData name="Pulkkinen, Robin (VDEM)" userId="S::robin.pulkkinen@vdem.virginia.gov::6f392ccc-9e3f-4d7a-9830-dbc11ee4cf59" providerId="AD" clId="Web-{F714BCD9-3D38-4B8A-8940-18E8FB592A66}" dt="2022-03-16T12:40:26.823" v="3" actId="20577"/>
        <pc:sldMkLst>
          <pc:docMk/>
          <pc:sldMk cId="3133524624" sldId="293"/>
        </pc:sldMkLst>
        <pc:spChg chg="mod">
          <ac:chgData name="Pulkkinen, Robin (VDEM)" userId="S::robin.pulkkinen@vdem.virginia.gov::6f392ccc-9e3f-4d7a-9830-dbc11ee4cf59" providerId="AD" clId="Web-{F714BCD9-3D38-4B8A-8940-18E8FB592A66}" dt="2022-03-16T12:40:26.823" v="3" actId="20577"/>
          <ac:spMkLst>
            <pc:docMk/>
            <pc:sldMk cId="3133524624" sldId="293"/>
            <ac:spMk id="6" creationId="{01CBDD32-BD72-46BC-908E-3FB59111E602}"/>
          </ac:spMkLst>
        </pc:spChg>
      </pc:sldChg>
    </pc:docChg>
  </pc:docChgLst>
  <pc:docChgLst>
    <pc:chgData name="Pulkkinen, Robin (VDEM)" userId="S::robin.pulkkinen@vdem.virginia.gov::6f392ccc-9e3f-4d7a-9830-dbc11ee4cf59" providerId="AD" clId="Web-{992FD6FD-77FB-45EA-AD21-57F7C619CEC2}"/>
    <pc:docChg chg="modSld">
      <pc:chgData name="Pulkkinen, Robin (VDEM)" userId="S::robin.pulkkinen@vdem.virginia.gov::6f392ccc-9e3f-4d7a-9830-dbc11ee4cf59" providerId="AD" clId="Web-{992FD6FD-77FB-45EA-AD21-57F7C619CEC2}" dt="2022-03-16T13:40:39.790" v="397"/>
      <pc:docMkLst>
        <pc:docMk/>
      </pc:docMkLst>
      <pc:sldChg chg="modSp">
        <pc:chgData name="Pulkkinen, Robin (VDEM)" userId="S::robin.pulkkinen@vdem.virginia.gov::6f392ccc-9e3f-4d7a-9830-dbc11ee4cf59" providerId="AD" clId="Web-{992FD6FD-77FB-45EA-AD21-57F7C619CEC2}" dt="2022-03-16T12:45:56.694" v="1" actId="20577"/>
        <pc:sldMkLst>
          <pc:docMk/>
          <pc:sldMk cId="2430913928" sldId="296"/>
        </pc:sldMkLst>
        <pc:spChg chg="mod">
          <ac:chgData name="Pulkkinen, Robin (VDEM)" userId="S::robin.pulkkinen@vdem.virginia.gov::6f392ccc-9e3f-4d7a-9830-dbc11ee4cf59" providerId="AD" clId="Web-{992FD6FD-77FB-45EA-AD21-57F7C619CEC2}" dt="2022-03-16T12:45:56.694" v="1" actId="20577"/>
          <ac:spMkLst>
            <pc:docMk/>
            <pc:sldMk cId="2430913928" sldId="296"/>
            <ac:spMk id="5" creationId="{F3F93763-CD90-4603-839C-E6ABF63FA72F}"/>
          </ac:spMkLst>
        </pc:spChg>
      </pc:sldChg>
      <pc:sldChg chg="modSp">
        <pc:chgData name="Pulkkinen, Robin (VDEM)" userId="S::robin.pulkkinen@vdem.virginia.gov::6f392ccc-9e3f-4d7a-9830-dbc11ee4cf59" providerId="AD" clId="Web-{992FD6FD-77FB-45EA-AD21-57F7C619CEC2}" dt="2022-03-16T12:48:08.837" v="11" actId="20577"/>
        <pc:sldMkLst>
          <pc:docMk/>
          <pc:sldMk cId="1190654800" sldId="303"/>
        </pc:sldMkLst>
        <pc:spChg chg="mod">
          <ac:chgData name="Pulkkinen, Robin (VDEM)" userId="S::robin.pulkkinen@vdem.virginia.gov::6f392ccc-9e3f-4d7a-9830-dbc11ee4cf59" providerId="AD" clId="Web-{992FD6FD-77FB-45EA-AD21-57F7C619CEC2}" dt="2022-03-16T12:48:08.837" v="11" actId="20577"/>
          <ac:spMkLst>
            <pc:docMk/>
            <pc:sldMk cId="1190654800" sldId="303"/>
            <ac:spMk id="3" creationId="{79C6CF79-20FB-4BE1-91BC-5D72383F50BF}"/>
          </ac:spMkLst>
        </pc:spChg>
      </pc:sldChg>
      <pc:sldChg chg="modSp">
        <pc:chgData name="Pulkkinen, Robin (VDEM)" userId="S::robin.pulkkinen@vdem.virginia.gov::6f392ccc-9e3f-4d7a-9830-dbc11ee4cf59" providerId="AD" clId="Web-{992FD6FD-77FB-45EA-AD21-57F7C619CEC2}" dt="2022-03-16T12:52:36.436" v="276" actId="20577"/>
        <pc:sldMkLst>
          <pc:docMk/>
          <pc:sldMk cId="511973300" sldId="304"/>
        </pc:sldMkLst>
        <pc:spChg chg="mod">
          <ac:chgData name="Pulkkinen, Robin (VDEM)" userId="S::robin.pulkkinen@vdem.virginia.gov::6f392ccc-9e3f-4d7a-9830-dbc11ee4cf59" providerId="AD" clId="Web-{992FD6FD-77FB-45EA-AD21-57F7C619CEC2}" dt="2022-03-16T12:52:36.436" v="276" actId="20577"/>
          <ac:spMkLst>
            <pc:docMk/>
            <pc:sldMk cId="511973300" sldId="304"/>
            <ac:spMk id="3" creationId="{C2C73BEC-A0A3-4365-8989-3DC520D9CF3B}"/>
          </ac:spMkLst>
        </pc:spChg>
      </pc:sldChg>
      <pc:sldChg chg="modSp">
        <pc:chgData name="Pulkkinen, Robin (VDEM)" userId="S::robin.pulkkinen@vdem.virginia.gov::6f392ccc-9e3f-4d7a-9830-dbc11ee4cf59" providerId="AD" clId="Web-{992FD6FD-77FB-45EA-AD21-57F7C619CEC2}" dt="2022-03-16T12:54:45.657" v="333" actId="20577"/>
        <pc:sldMkLst>
          <pc:docMk/>
          <pc:sldMk cId="3765593058" sldId="305"/>
        </pc:sldMkLst>
        <pc:spChg chg="mod">
          <ac:chgData name="Pulkkinen, Robin (VDEM)" userId="S::robin.pulkkinen@vdem.virginia.gov::6f392ccc-9e3f-4d7a-9830-dbc11ee4cf59" providerId="AD" clId="Web-{992FD6FD-77FB-45EA-AD21-57F7C619CEC2}" dt="2022-03-16T12:54:45.657" v="333" actId="20577"/>
          <ac:spMkLst>
            <pc:docMk/>
            <pc:sldMk cId="3765593058" sldId="305"/>
            <ac:spMk id="3" creationId="{63F0320D-4B44-436A-837F-6BE476BB414D}"/>
          </ac:spMkLst>
        </pc:spChg>
      </pc:sldChg>
      <pc:sldChg chg="modSp">
        <pc:chgData name="Pulkkinen, Robin (VDEM)" userId="S::robin.pulkkinen@vdem.virginia.gov::6f392ccc-9e3f-4d7a-9830-dbc11ee4cf59" providerId="AD" clId="Web-{992FD6FD-77FB-45EA-AD21-57F7C619CEC2}" dt="2022-03-16T12:56:57.894" v="335" actId="20577"/>
        <pc:sldMkLst>
          <pc:docMk/>
          <pc:sldMk cId="840131219" sldId="308"/>
        </pc:sldMkLst>
        <pc:spChg chg="mod">
          <ac:chgData name="Pulkkinen, Robin (VDEM)" userId="S::robin.pulkkinen@vdem.virginia.gov::6f392ccc-9e3f-4d7a-9830-dbc11ee4cf59" providerId="AD" clId="Web-{992FD6FD-77FB-45EA-AD21-57F7C619CEC2}" dt="2022-03-16T12:56:57.894" v="335" actId="20577"/>
          <ac:spMkLst>
            <pc:docMk/>
            <pc:sldMk cId="840131219" sldId="308"/>
            <ac:spMk id="3" creationId="{9E0D3F39-DEF9-4B91-9B5B-F26869BCD1BC}"/>
          </ac:spMkLst>
        </pc:spChg>
      </pc:sldChg>
      <pc:sldChg chg="modSp">
        <pc:chgData name="Pulkkinen, Robin (VDEM)" userId="S::robin.pulkkinen@vdem.virginia.gov::6f392ccc-9e3f-4d7a-9830-dbc11ee4cf59" providerId="AD" clId="Web-{992FD6FD-77FB-45EA-AD21-57F7C619CEC2}" dt="2022-03-16T13:00:47.446" v="339" actId="20577"/>
        <pc:sldMkLst>
          <pc:docMk/>
          <pc:sldMk cId="3921712412" sldId="309"/>
        </pc:sldMkLst>
        <pc:spChg chg="mod">
          <ac:chgData name="Pulkkinen, Robin (VDEM)" userId="S::robin.pulkkinen@vdem.virginia.gov::6f392ccc-9e3f-4d7a-9830-dbc11ee4cf59" providerId="AD" clId="Web-{992FD6FD-77FB-45EA-AD21-57F7C619CEC2}" dt="2022-03-16T13:00:47.446" v="339" actId="20577"/>
          <ac:spMkLst>
            <pc:docMk/>
            <pc:sldMk cId="3921712412" sldId="309"/>
            <ac:spMk id="3" creationId="{33F96F9B-D504-46E0-BB40-24E5A465B35A}"/>
          </ac:spMkLst>
        </pc:spChg>
      </pc:sldChg>
      <pc:sldChg chg="modSp">
        <pc:chgData name="Pulkkinen, Robin (VDEM)" userId="S::robin.pulkkinen@vdem.virginia.gov::6f392ccc-9e3f-4d7a-9830-dbc11ee4cf59" providerId="AD" clId="Web-{992FD6FD-77FB-45EA-AD21-57F7C619CEC2}" dt="2022-03-16T13:06:45.015" v="344" actId="20577"/>
        <pc:sldMkLst>
          <pc:docMk/>
          <pc:sldMk cId="804200793" sldId="326"/>
        </pc:sldMkLst>
        <pc:spChg chg="mod">
          <ac:chgData name="Pulkkinen, Robin (VDEM)" userId="S::robin.pulkkinen@vdem.virginia.gov::6f392ccc-9e3f-4d7a-9830-dbc11ee4cf59" providerId="AD" clId="Web-{992FD6FD-77FB-45EA-AD21-57F7C619CEC2}" dt="2022-03-16T13:06:45.015" v="344" actId="20577"/>
          <ac:spMkLst>
            <pc:docMk/>
            <pc:sldMk cId="804200793" sldId="326"/>
            <ac:spMk id="3" creationId="{9260903F-9B6D-479A-B8C8-9EA0C0A9DF40}"/>
          </ac:spMkLst>
        </pc:spChg>
      </pc:sldChg>
      <pc:sldChg chg="modSp">
        <pc:chgData name="Pulkkinen, Robin (VDEM)" userId="S::robin.pulkkinen@vdem.virginia.gov::6f392ccc-9e3f-4d7a-9830-dbc11ee4cf59" providerId="AD" clId="Web-{992FD6FD-77FB-45EA-AD21-57F7C619CEC2}" dt="2022-03-16T13:09:56.488" v="359" actId="20577"/>
        <pc:sldMkLst>
          <pc:docMk/>
          <pc:sldMk cId="3257002516" sldId="331"/>
        </pc:sldMkLst>
        <pc:spChg chg="mod">
          <ac:chgData name="Pulkkinen, Robin (VDEM)" userId="S::robin.pulkkinen@vdem.virginia.gov::6f392ccc-9e3f-4d7a-9830-dbc11ee4cf59" providerId="AD" clId="Web-{992FD6FD-77FB-45EA-AD21-57F7C619CEC2}" dt="2022-03-16T13:09:56.488" v="359" actId="20577"/>
          <ac:spMkLst>
            <pc:docMk/>
            <pc:sldMk cId="3257002516" sldId="331"/>
            <ac:spMk id="3" creationId="{93D68FDA-021C-4973-BB74-8DE9B6595061}"/>
          </ac:spMkLst>
        </pc:spChg>
      </pc:sldChg>
      <pc:sldChg chg="modSp">
        <pc:chgData name="Pulkkinen, Robin (VDEM)" userId="S::robin.pulkkinen@vdem.virginia.gov::6f392ccc-9e3f-4d7a-9830-dbc11ee4cf59" providerId="AD" clId="Web-{992FD6FD-77FB-45EA-AD21-57F7C619CEC2}" dt="2022-03-16T13:10:08.738" v="364" actId="20577"/>
        <pc:sldMkLst>
          <pc:docMk/>
          <pc:sldMk cId="3208756623" sldId="332"/>
        </pc:sldMkLst>
        <pc:spChg chg="mod">
          <ac:chgData name="Pulkkinen, Robin (VDEM)" userId="S::robin.pulkkinen@vdem.virginia.gov::6f392ccc-9e3f-4d7a-9830-dbc11ee4cf59" providerId="AD" clId="Web-{992FD6FD-77FB-45EA-AD21-57F7C619CEC2}" dt="2022-03-16T13:10:08.738" v="364" actId="20577"/>
          <ac:spMkLst>
            <pc:docMk/>
            <pc:sldMk cId="3208756623" sldId="332"/>
            <ac:spMk id="3" creationId="{6A23CB97-FBC5-4C87-99C6-A55DB85184DC}"/>
          </ac:spMkLst>
        </pc:spChg>
      </pc:sldChg>
      <pc:sldChg chg="modSp">
        <pc:chgData name="Pulkkinen, Robin (VDEM)" userId="S::robin.pulkkinen@vdem.virginia.gov::6f392ccc-9e3f-4d7a-9830-dbc11ee4cf59" providerId="AD" clId="Web-{992FD6FD-77FB-45EA-AD21-57F7C619CEC2}" dt="2022-03-16T13:13:49.320" v="372" actId="20577"/>
        <pc:sldMkLst>
          <pc:docMk/>
          <pc:sldMk cId="4118860408" sldId="335"/>
        </pc:sldMkLst>
        <pc:spChg chg="mod">
          <ac:chgData name="Pulkkinen, Robin (VDEM)" userId="S::robin.pulkkinen@vdem.virginia.gov::6f392ccc-9e3f-4d7a-9830-dbc11ee4cf59" providerId="AD" clId="Web-{992FD6FD-77FB-45EA-AD21-57F7C619CEC2}" dt="2022-03-16T13:13:49.320" v="372" actId="20577"/>
          <ac:spMkLst>
            <pc:docMk/>
            <pc:sldMk cId="4118860408" sldId="335"/>
            <ac:spMk id="3" creationId="{5A4A0171-EE0D-4FB6-9FAA-6FA7500C7F4A}"/>
          </ac:spMkLst>
        </pc:spChg>
      </pc:sldChg>
      <pc:sldChg chg="modSp">
        <pc:chgData name="Pulkkinen, Robin (VDEM)" userId="S::robin.pulkkinen@vdem.virginia.gov::6f392ccc-9e3f-4d7a-9830-dbc11ee4cf59" providerId="AD" clId="Web-{992FD6FD-77FB-45EA-AD21-57F7C619CEC2}" dt="2022-03-16T13:14:22.071" v="376" actId="20577"/>
        <pc:sldMkLst>
          <pc:docMk/>
          <pc:sldMk cId="1810919506" sldId="336"/>
        </pc:sldMkLst>
        <pc:spChg chg="mod">
          <ac:chgData name="Pulkkinen, Robin (VDEM)" userId="S::robin.pulkkinen@vdem.virginia.gov::6f392ccc-9e3f-4d7a-9830-dbc11ee4cf59" providerId="AD" clId="Web-{992FD6FD-77FB-45EA-AD21-57F7C619CEC2}" dt="2022-03-16T13:14:22.071" v="376" actId="20577"/>
          <ac:spMkLst>
            <pc:docMk/>
            <pc:sldMk cId="1810919506" sldId="336"/>
            <ac:spMk id="3" creationId="{0C41BFC2-D1D0-43E5-A2AE-01A150E07754}"/>
          </ac:spMkLst>
        </pc:spChg>
      </pc:sldChg>
      <pc:sldChg chg="modSp">
        <pc:chgData name="Pulkkinen, Robin (VDEM)" userId="S::robin.pulkkinen@vdem.virginia.gov::6f392ccc-9e3f-4d7a-9830-dbc11ee4cf59" providerId="AD" clId="Web-{992FD6FD-77FB-45EA-AD21-57F7C619CEC2}" dt="2022-03-16T13:18:06.279" v="383" actId="20577"/>
        <pc:sldMkLst>
          <pc:docMk/>
          <pc:sldMk cId="2463766697" sldId="338"/>
        </pc:sldMkLst>
        <pc:spChg chg="mod">
          <ac:chgData name="Pulkkinen, Robin (VDEM)" userId="S::robin.pulkkinen@vdem.virginia.gov::6f392ccc-9e3f-4d7a-9830-dbc11ee4cf59" providerId="AD" clId="Web-{992FD6FD-77FB-45EA-AD21-57F7C619CEC2}" dt="2022-03-16T13:18:06.279" v="383" actId="20577"/>
          <ac:spMkLst>
            <pc:docMk/>
            <pc:sldMk cId="2463766697" sldId="338"/>
            <ac:spMk id="3" creationId="{4AE2E578-48C4-439B-B45A-B2FA158B7326}"/>
          </ac:spMkLst>
        </pc:spChg>
      </pc:sldChg>
      <pc:sldChg chg="modSp">
        <pc:chgData name="Pulkkinen, Robin (VDEM)" userId="S::robin.pulkkinen@vdem.virginia.gov::6f392ccc-9e3f-4d7a-9830-dbc11ee4cf59" providerId="AD" clId="Web-{992FD6FD-77FB-45EA-AD21-57F7C619CEC2}" dt="2022-03-16T13:37:27.614" v="387" actId="20577"/>
        <pc:sldMkLst>
          <pc:docMk/>
          <pc:sldMk cId="4166139780" sldId="377"/>
        </pc:sldMkLst>
        <pc:spChg chg="mod">
          <ac:chgData name="Pulkkinen, Robin (VDEM)" userId="S::robin.pulkkinen@vdem.virginia.gov::6f392ccc-9e3f-4d7a-9830-dbc11ee4cf59" providerId="AD" clId="Web-{992FD6FD-77FB-45EA-AD21-57F7C619CEC2}" dt="2022-03-16T13:37:27.614" v="387" actId="20577"/>
          <ac:spMkLst>
            <pc:docMk/>
            <pc:sldMk cId="4166139780" sldId="377"/>
            <ac:spMk id="3" creationId="{E27FE354-0A15-4E32-B301-48A01F4A7F5B}"/>
          </ac:spMkLst>
        </pc:spChg>
      </pc:sldChg>
      <pc:sldChg chg="modSp">
        <pc:chgData name="Pulkkinen, Robin (VDEM)" userId="S::robin.pulkkinen@vdem.virginia.gov::6f392ccc-9e3f-4d7a-9830-dbc11ee4cf59" providerId="AD" clId="Web-{992FD6FD-77FB-45EA-AD21-57F7C619CEC2}" dt="2022-03-16T13:38:27.787" v="392" actId="20577"/>
        <pc:sldMkLst>
          <pc:docMk/>
          <pc:sldMk cId="1287694804" sldId="378"/>
        </pc:sldMkLst>
        <pc:spChg chg="mod">
          <ac:chgData name="Pulkkinen, Robin (VDEM)" userId="S::robin.pulkkinen@vdem.virginia.gov::6f392ccc-9e3f-4d7a-9830-dbc11ee4cf59" providerId="AD" clId="Web-{992FD6FD-77FB-45EA-AD21-57F7C619CEC2}" dt="2022-03-16T13:38:27.787" v="392" actId="20577"/>
          <ac:spMkLst>
            <pc:docMk/>
            <pc:sldMk cId="1287694804" sldId="378"/>
            <ac:spMk id="3" creationId="{24717ED3-71F2-4F51-8466-9179814C02EB}"/>
          </ac:spMkLst>
        </pc:spChg>
      </pc:sldChg>
      <pc:sldChg chg="modSp">
        <pc:chgData name="Pulkkinen, Robin (VDEM)" userId="S::robin.pulkkinen@vdem.virginia.gov::6f392ccc-9e3f-4d7a-9830-dbc11ee4cf59" providerId="AD" clId="Web-{992FD6FD-77FB-45EA-AD21-57F7C619CEC2}" dt="2022-03-16T13:40:27.649" v="394" actId="20577"/>
        <pc:sldMkLst>
          <pc:docMk/>
          <pc:sldMk cId="203013916" sldId="380"/>
        </pc:sldMkLst>
        <pc:spChg chg="mod">
          <ac:chgData name="Pulkkinen, Robin (VDEM)" userId="S::robin.pulkkinen@vdem.virginia.gov::6f392ccc-9e3f-4d7a-9830-dbc11ee4cf59" providerId="AD" clId="Web-{992FD6FD-77FB-45EA-AD21-57F7C619CEC2}" dt="2022-03-16T13:40:27.649" v="394" actId="20577"/>
          <ac:spMkLst>
            <pc:docMk/>
            <pc:sldMk cId="203013916" sldId="380"/>
            <ac:spMk id="3" creationId="{48AD635C-A290-49D9-BCDC-759DF755D49A}"/>
          </ac:spMkLst>
        </pc:spChg>
      </pc:sldChg>
      <pc:sldChg chg="modSp">
        <pc:chgData name="Pulkkinen, Robin (VDEM)" userId="S::robin.pulkkinen@vdem.virginia.gov::6f392ccc-9e3f-4d7a-9830-dbc11ee4cf59" providerId="AD" clId="Web-{992FD6FD-77FB-45EA-AD21-57F7C619CEC2}" dt="2022-03-16T13:40:39.790" v="397"/>
        <pc:sldMkLst>
          <pc:docMk/>
          <pc:sldMk cId="3402181709" sldId="381"/>
        </pc:sldMkLst>
        <pc:graphicFrameChg chg="mod modGraphic">
          <ac:chgData name="Pulkkinen, Robin (VDEM)" userId="S::robin.pulkkinen@vdem.virginia.gov::6f392ccc-9e3f-4d7a-9830-dbc11ee4cf59" providerId="AD" clId="Web-{992FD6FD-77FB-45EA-AD21-57F7C619CEC2}" dt="2022-03-16T13:40:39.790" v="397"/>
          <ac:graphicFrameMkLst>
            <pc:docMk/>
            <pc:sldMk cId="3402181709" sldId="381"/>
            <ac:graphicFrameMk id="6" creationId="{7EE58DBF-2D39-4F2D-90CD-2B1501B9CC83}"/>
          </ac:graphicFrameMkLst>
        </pc:graphicFrameChg>
      </pc:sldChg>
    </pc:docChg>
  </pc:docChgLst>
  <pc:docChgLst>
    <pc:chgData name="Coates, Robert (VDEM)" userId="S::robert.coates@vdem.virginia.gov::16b93dff-2d9d-4c06-98cc-a7cdaa4de97e" providerId="AD" clId="Web-{34CEB290-86B8-4571-9A43-0BD83784E5D5}"/>
    <pc:docChg chg="addSld modSld sldOrd">
      <pc:chgData name="Coates, Robert (VDEM)" userId="S::robert.coates@vdem.virginia.gov::16b93dff-2d9d-4c06-98cc-a7cdaa4de97e" providerId="AD" clId="Web-{34CEB290-86B8-4571-9A43-0BD83784E5D5}" dt="2022-03-24T15:47:44.706" v="151" actId="20577"/>
      <pc:docMkLst>
        <pc:docMk/>
      </pc:docMkLst>
      <pc:sldChg chg="modSp ord">
        <pc:chgData name="Coates, Robert (VDEM)" userId="S::robert.coates@vdem.virginia.gov::16b93dff-2d9d-4c06-98cc-a7cdaa4de97e" providerId="AD" clId="Web-{34CEB290-86B8-4571-9A43-0BD83784E5D5}" dt="2022-03-24T15:46:27.252" v="2" actId="20577"/>
        <pc:sldMkLst>
          <pc:docMk/>
          <pc:sldMk cId="3765593058" sldId="305"/>
        </pc:sldMkLst>
        <pc:spChg chg="mod">
          <ac:chgData name="Coates, Robert (VDEM)" userId="S::robert.coates@vdem.virginia.gov::16b93dff-2d9d-4c06-98cc-a7cdaa4de97e" providerId="AD" clId="Web-{34CEB290-86B8-4571-9A43-0BD83784E5D5}" dt="2022-03-24T15:46:27.252" v="2" actId="20577"/>
          <ac:spMkLst>
            <pc:docMk/>
            <pc:sldMk cId="3765593058" sldId="305"/>
            <ac:spMk id="3" creationId="{63F0320D-4B44-436A-837F-6BE476BB414D}"/>
          </ac:spMkLst>
        </pc:spChg>
      </pc:sldChg>
      <pc:sldChg chg="modSp new">
        <pc:chgData name="Coates, Robert (VDEM)" userId="S::robert.coates@vdem.virginia.gov::16b93dff-2d9d-4c06-98cc-a7cdaa4de97e" providerId="AD" clId="Web-{34CEB290-86B8-4571-9A43-0BD83784E5D5}" dt="2022-03-24T15:47:44.706" v="151" actId="20577"/>
        <pc:sldMkLst>
          <pc:docMk/>
          <pc:sldMk cId="3431967686" sldId="396"/>
        </pc:sldMkLst>
        <pc:spChg chg="mod">
          <ac:chgData name="Coates, Robert (VDEM)" userId="S::robert.coates@vdem.virginia.gov::16b93dff-2d9d-4c06-98cc-a7cdaa4de97e" providerId="AD" clId="Web-{34CEB290-86B8-4571-9A43-0BD83784E5D5}" dt="2022-03-24T15:46:37.409" v="11" actId="20577"/>
          <ac:spMkLst>
            <pc:docMk/>
            <pc:sldMk cId="3431967686" sldId="396"/>
            <ac:spMk id="2" creationId="{BFE6A4B2-3A59-4FD5-87BB-1F8A8914AE4E}"/>
          </ac:spMkLst>
        </pc:spChg>
        <pc:spChg chg="mod">
          <ac:chgData name="Coates, Robert (VDEM)" userId="S::robert.coates@vdem.virginia.gov::16b93dff-2d9d-4c06-98cc-a7cdaa4de97e" providerId="AD" clId="Web-{34CEB290-86B8-4571-9A43-0BD83784E5D5}" dt="2022-03-24T15:47:44.706" v="151" actId="20577"/>
          <ac:spMkLst>
            <pc:docMk/>
            <pc:sldMk cId="3431967686" sldId="396"/>
            <ac:spMk id="3" creationId="{4DB4AC6E-B09F-4FAF-90B8-1BA6F97C1EB3}"/>
          </ac:spMkLst>
        </pc:spChg>
      </pc:sldChg>
    </pc:docChg>
  </pc:docChgLst>
  <pc:docChgLst>
    <pc:chgData name="Williams, Tiara (VDEM)" userId="S::tiara.williams@vdem.virginia.gov::f036e384-e8bf-4f9e-b6ce-9c9f11def4df" providerId="AD" clId="Web-{E87356EF-9799-4455-B325-A09EB55CA277}"/>
    <pc:docChg chg="modSld">
      <pc:chgData name="Williams, Tiara (VDEM)" userId="S::tiara.williams@vdem.virginia.gov::f036e384-e8bf-4f9e-b6ce-9c9f11def4df" providerId="AD" clId="Web-{E87356EF-9799-4455-B325-A09EB55CA277}" dt="2022-03-16T12:33:27.868" v="14" actId="20577"/>
      <pc:docMkLst>
        <pc:docMk/>
      </pc:docMkLst>
      <pc:sldChg chg="modSp">
        <pc:chgData name="Williams, Tiara (VDEM)" userId="S::tiara.williams@vdem.virginia.gov::f036e384-e8bf-4f9e-b6ce-9c9f11def4df" providerId="AD" clId="Web-{E87356EF-9799-4455-B325-A09EB55CA277}" dt="2022-03-16T12:33:27.868" v="14" actId="20577"/>
        <pc:sldMkLst>
          <pc:docMk/>
          <pc:sldMk cId="1313184408" sldId="318"/>
        </pc:sldMkLst>
        <pc:spChg chg="mod">
          <ac:chgData name="Williams, Tiara (VDEM)" userId="S::tiara.williams@vdem.virginia.gov::f036e384-e8bf-4f9e-b6ce-9c9f11def4df" providerId="AD" clId="Web-{E87356EF-9799-4455-B325-A09EB55CA277}" dt="2022-03-16T12:33:27.868" v="14" actId="20577"/>
          <ac:spMkLst>
            <pc:docMk/>
            <pc:sldMk cId="1313184408" sldId="318"/>
            <ac:spMk id="4" creationId="{A9D8DF4A-ECA5-406A-81D6-776E18202A45}"/>
          </ac:spMkLst>
        </pc:spChg>
      </pc:sldChg>
    </pc:docChg>
  </pc:docChgLst>
  <pc:docChgLst>
    <pc:chgData name="Coates, Robert (VDEM)" userId="S::robert.coates@vdem.virginia.gov::16b93dff-2d9d-4c06-98cc-a7cdaa4de97e" providerId="AD" clId="Web-{12ED5B11-5F8F-4866-9344-7815243F72B2}"/>
    <pc:docChg chg="addSld delSld modSld">
      <pc:chgData name="Coates, Robert (VDEM)" userId="S::robert.coates@vdem.virginia.gov::16b93dff-2d9d-4c06-98cc-a7cdaa4de97e" providerId="AD" clId="Web-{12ED5B11-5F8F-4866-9344-7815243F72B2}" dt="2022-03-24T15:05:23.519" v="1908" actId="20577"/>
      <pc:docMkLst>
        <pc:docMk/>
      </pc:docMkLst>
      <pc:sldChg chg="modSp">
        <pc:chgData name="Coates, Robert (VDEM)" userId="S::robert.coates@vdem.virginia.gov::16b93dff-2d9d-4c06-98cc-a7cdaa4de97e" providerId="AD" clId="Web-{12ED5B11-5F8F-4866-9344-7815243F72B2}" dt="2022-03-24T14:03:43.190" v="12" actId="20577"/>
        <pc:sldMkLst>
          <pc:docMk/>
          <pc:sldMk cId="3263763583" sldId="290"/>
        </pc:sldMkLst>
        <pc:spChg chg="mod">
          <ac:chgData name="Coates, Robert (VDEM)" userId="S::robert.coates@vdem.virginia.gov::16b93dff-2d9d-4c06-98cc-a7cdaa4de97e" providerId="AD" clId="Web-{12ED5B11-5F8F-4866-9344-7815243F72B2}" dt="2022-03-24T14:03:43.190" v="12" actId="20577"/>
          <ac:spMkLst>
            <pc:docMk/>
            <pc:sldMk cId="3263763583" sldId="290"/>
            <ac:spMk id="6" creationId="{4621C043-3967-488E-9183-102CC5E26869}"/>
          </ac:spMkLst>
        </pc:spChg>
      </pc:sldChg>
      <pc:sldChg chg="addSp delSp modSp">
        <pc:chgData name="Coates, Robert (VDEM)" userId="S::robert.coates@vdem.virginia.gov::16b93dff-2d9d-4c06-98cc-a7cdaa4de97e" providerId="AD" clId="Web-{12ED5B11-5F8F-4866-9344-7815243F72B2}" dt="2022-03-24T14:08:26.506" v="27" actId="1076"/>
        <pc:sldMkLst>
          <pc:docMk/>
          <pc:sldMk cId="3133524624" sldId="293"/>
        </pc:sldMkLst>
        <pc:spChg chg="add mod">
          <ac:chgData name="Coates, Robert (VDEM)" userId="S::robert.coates@vdem.virginia.gov::16b93dff-2d9d-4c06-98cc-a7cdaa4de97e" providerId="AD" clId="Web-{12ED5B11-5F8F-4866-9344-7815243F72B2}" dt="2022-03-24T14:07:51.428" v="22" actId="1076"/>
          <ac:spMkLst>
            <pc:docMk/>
            <pc:sldMk cId="3133524624" sldId="293"/>
            <ac:spMk id="2" creationId="{0662F0B0-1C03-4372-A66F-1E0C54B592EE}"/>
          </ac:spMkLst>
        </pc:spChg>
        <pc:spChg chg="del mod">
          <ac:chgData name="Coates, Robert (VDEM)" userId="S::robert.coates@vdem.virginia.gov::16b93dff-2d9d-4c06-98cc-a7cdaa4de97e" providerId="AD" clId="Web-{12ED5B11-5F8F-4866-9344-7815243F72B2}" dt="2022-03-24T14:07:38.615" v="17"/>
          <ac:spMkLst>
            <pc:docMk/>
            <pc:sldMk cId="3133524624" sldId="293"/>
            <ac:spMk id="6" creationId="{01CBDD32-BD72-46BC-908E-3FB59111E602}"/>
          </ac:spMkLst>
        </pc:spChg>
        <pc:picChg chg="add mod">
          <ac:chgData name="Coates, Robert (VDEM)" userId="S::robert.coates@vdem.virginia.gov::16b93dff-2d9d-4c06-98cc-a7cdaa4de97e" providerId="AD" clId="Web-{12ED5B11-5F8F-4866-9344-7815243F72B2}" dt="2022-03-24T14:08:26.506" v="27" actId="1076"/>
          <ac:picMkLst>
            <pc:docMk/>
            <pc:sldMk cId="3133524624" sldId="293"/>
            <ac:picMk id="3" creationId="{A1D1149A-8096-404A-897A-B6A5C0084E9F}"/>
          </ac:picMkLst>
        </pc:picChg>
        <pc:picChg chg="del">
          <ac:chgData name="Coates, Robert (VDEM)" userId="S::robert.coates@vdem.virginia.gov::16b93dff-2d9d-4c06-98cc-a7cdaa4de97e" providerId="AD" clId="Web-{12ED5B11-5F8F-4866-9344-7815243F72B2}" dt="2022-03-24T14:07:34.052" v="13"/>
          <ac:picMkLst>
            <pc:docMk/>
            <pc:sldMk cId="3133524624" sldId="293"/>
            <ac:picMk id="5" creationId="{B4F6AD3A-A411-468A-8F9A-5A769941A01C}"/>
          </ac:picMkLst>
        </pc:picChg>
      </pc:sldChg>
      <pc:sldChg chg="modSp">
        <pc:chgData name="Coates, Robert (VDEM)" userId="S::robert.coates@vdem.virginia.gov::16b93dff-2d9d-4c06-98cc-a7cdaa4de97e" providerId="AD" clId="Web-{12ED5B11-5F8F-4866-9344-7815243F72B2}" dt="2022-03-24T14:09:19.069" v="29" actId="20577"/>
        <pc:sldMkLst>
          <pc:docMk/>
          <pc:sldMk cId="2430913928" sldId="296"/>
        </pc:sldMkLst>
        <pc:spChg chg="mod">
          <ac:chgData name="Coates, Robert (VDEM)" userId="S::robert.coates@vdem.virginia.gov::16b93dff-2d9d-4c06-98cc-a7cdaa4de97e" providerId="AD" clId="Web-{12ED5B11-5F8F-4866-9344-7815243F72B2}" dt="2022-03-24T14:09:19.069" v="29" actId="20577"/>
          <ac:spMkLst>
            <pc:docMk/>
            <pc:sldMk cId="2430913928" sldId="296"/>
            <ac:spMk id="5" creationId="{F3F93763-CD90-4603-839C-E6ABF63FA72F}"/>
          </ac:spMkLst>
        </pc:spChg>
      </pc:sldChg>
      <pc:sldChg chg="modSp">
        <pc:chgData name="Coates, Robert (VDEM)" userId="S::robert.coates@vdem.virginia.gov::16b93dff-2d9d-4c06-98cc-a7cdaa4de97e" providerId="AD" clId="Web-{12ED5B11-5F8F-4866-9344-7815243F72B2}" dt="2022-03-24T14:11:33.384" v="31" actId="20577"/>
        <pc:sldMkLst>
          <pc:docMk/>
          <pc:sldMk cId="1190654800" sldId="303"/>
        </pc:sldMkLst>
        <pc:spChg chg="mod">
          <ac:chgData name="Coates, Robert (VDEM)" userId="S::robert.coates@vdem.virginia.gov::16b93dff-2d9d-4c06-98cc-a7cdaa4de97e" providerId="AD" clId="Web-{12ED5B11-5F8F-4866-9344-7815243F72B2}" dt="2022-03-24T14:11:33.384" v="31" actId="20577"/>
          <ac:spMkLst>
            <pc:docMk/>
            <pc:sldMk cId="1190654800" sldId="303"/>
            <ac:spMk id="3" creationId="{79C6CF79-20FB-4BE1-91BC-5D72383F50BF}"/>
          </ac:spMkLst>
        </pc:spChg>
      </pc:sldChg>
      <pc:sldChg chg="modSp">
        <pc:chgData name="Coates, Robert (VDEM)" userId="S::robert.coates@vdem.virginia.gov::16b93dff-2d9d-4c06-98cc-a7cdaa4de97e" providerId="AD" clId="Web-{12ED5B11-5F8F-4866-9344-7815243F72B2}" dt="2022-03-24T14:11:57.571" v="34" actId="20577"/>
        <pc:sldMkLst>
          <pc:docMk/>
          <pc:sldMk cId="511973300" sldId="304"/>
        </pc:sldMkLst>
        <pc:spChg chg="mod">
          <ac:chgData name="Coates, Robert (VDEM)" userId="S::robert.coates@vdem.virginia.gov::16b93dff-2d9d-4c06-98cc-a7cdaa4de97e" providerId="AD" clId="Web-{12ED5B11-5F8F-4866-9344-7815243F72B2}" dt="2022-03-24T14:11:57.571" v="34" actId="20577"/>
          <ac:spMkLst>
            <pc:docMk/>
            <pc:sldMk cId="511973300" sldId="304"/>
            <ac:spMk id="3" creationId="{C2C73BEC-A0A3-4365-8989-3DC520D9CF3B}"/>
          </ac:spMkLst>
        </pc:spChg>
      </pc:sldChg>
      <pc:sldChg chg="modSp">
        <pc:chgData name="Coates, Robert (VDEM)" userId="S::robert.coates@vdem.virginia.gov::16b93dff-2d9d-4c06-98cc-a7cdaa4de97e" providerId="AD" clId="Web-{12ED5B11-5F8F-4866-9344-7815243F72B2}" dt="2022-03-24T14:15:33.199" v="52" actId="20577"/>
        <pc:sldMkLst>
          <pc:docMk/>
          <pc:sldMk cId="3765593058" sldId="305"/>
        </pc:sldMkLst>
        <pc:spChg chg="mod">
          <ac:chgData name="Coates, Robert (VDEM)" userId="S::robert.coates@vdem.virginia.gov::16b93dff-2d9d-4c06-98cc-a7cdaa4de97e" providerId="AD" clId="Web-{12ED5B11-5F8F-4866-9344-7815243F72B2}" dt="2022-03-24T14:15:33.199" v="52" actId="20577"/>
          <ac:spMkLst>
            <pc:docMk/>
            <pc:sldMk cId="3765593058" sldId="305"/>
            <ac:spMk id="3" creationId="{63F0320D-4B44-436A-837F-6BE476BB414D}"/>
          </ac:spMkLst>
        </pc:spChg>
      </pc:sldChg>
      <pc:sldChg chg="modSp">
        <pc:chgData name="Coates, Robert (VDEM)" userId="S::robert.coates@vdem.virginia.gov::16b93dff-2d9d-4c06-98cc-a7cdaa4de97e" providerId="AD" clId="Web-{12ED5B11-5F8F-4866-9344-7815243F72B2}" dt="2022-03-24T15:00:51.016" v="1792" actId="20577"/>
        <pc:sldMkLst>
          <pc:docMk/>
          <pc:sldMk cId="1982916402" sldId="315"/>
        </pc:sldMkLst>
        <pc:spChg chg="mod">
          <ac:chgData name="Coates, Robert (VDEM)" userId="S::robert.coates@vdem.virginia.gov::16b93dff-2d9d-4c06-98cc-a7cdaa4de97e" providerId="AD" clId="Web-{12ED5B11-5F8F-4866-9344-7815243F72B2}" dt="2022-03-24T15:00:30.047" v="1786" actId="20577"/>
          <ac:spMkLst>
            <pc:docMk/>
            <pc:sldMk cId="1982916402" sldId="315"/>
            <ac:spMk id="2" creationId="{CC4A6F5D-237D-4A21-948F-C2526A530D61}"/>
          </ac:spMkLst>
        </pc:spChg>
        <pc:spChg chg="mod">
          <ac:chgData name="Coates, Robert (VDEM)" userId="S::robert.coates@vdem.virginia.gov::16b93dff-2d9d-4c06-98cc-a7cdaa4de97e" providerId="AD" clId="Web-{12ED5B11-5F8F-4866-9344-7815243F72B2}" dt="2022-03-24T15:00:51.016" v="1792" actId="20577"/>
          <ac:spMkLst>
            <pc:docMk/>
            <pc:sldMk cId="1982916402" sldId="315"/>
            <ac:spMk id="3" creationId="{31BEC307-6ADC-4095-BD82-16FF8362C08B}"/>
          </ac:spMkLst>
        </pc:spChg>
      </pc:sldChg>
      <pc:sldChg chg="modSp">
        <pc:chgData name="Coates, Robert (VDEM)" userId="S::robert.coates@vdem.virginia.gov::16b93dff-2d9d-4c06-98cc-a7cdaa4de97e" providerId="AD" clId="Web-{12ED5B11-5F8F-4866-9344-7815243F72B2}" dt="2022-03-24T14:23:18.299" v="247" actId="20577"/>
        <pc:sldMkLst>
          <pc:docMk/>
          <pc:sldMk cId="1418062170" sldId="329"/>
        </pc:sldMkLst>
        <pc:spChg chg="mod">
          <ac:chgData name="Coates, Robert (VDEM)" userId="S::robert.coates@vdem.virginia.gov::16b93dff-2d9d-4c06-98cc-a7cdaa4de97e" providerId="AD" clId="Web-{12ED5B11-5F8F-4866-9344-7815243F72B2}" dt="2022-03-24T14:23:18.299" v="247" actId="20577"/>
          <ac:spMkLst>
            <pc:docMk/>
            <pc:sldMk cId="1418062170" sldId="329"/>
            <ac:spMk id="3" creationId="{A78D3EFE-2718-4DE6-A55F-FD83A8CCEDFD}"/>
          </ac:spMkLst>
        </pc:spChg>
      </pc:sldChg>
      <pc:sldChg chg="modSp">
        <pc:chgData name="Coates, Robert (VDEM)" userId="S::robert.coates@vdem.virginia.gov::16b93dff-2d9d-4c06-98cc-a7cdaa4de97e" providerId="AD" clId="Web-{12ED5B11-5F8F-4866-9344-7815243F72B2}" dt="2022-03-24T14:25:18.894" v="262" actId="20577"/>
        <pc:sldMkLst>
          <pc:docMk/>
          <pc:sldMk cId="4118860408" sldId="335"/>
        </pc:sldMkLst>
        <pc:spChg chg="mod">
          <ac:chgData name="Coates, Robert (VDEM)" userId="S::robert.coates@vdem.virginia.gov::16b93dff-2d9d-4c06-98cc-a7cdaa4de97e" providerId="AD" clId="Web-{12ED5B11-5F8F-4866-9344-7815243F72B2}" dt="2022-03-24T14:25:18.894" v="262" actId="20577"/>
          <ac:spMkLst>
            <pc:docMk/>
            <pc:sldMk cId="4118860408" sldId="335"/>
            <ac:spMk id="3" creationId="{5A4A0171-EE0D-4FB6-9FAA-6FA7500C7F4A}"/>
          </ac:spMkLst>
        </pc:spChg>
      </pc:sldChg>
      <pc:sldChg chg="modSp">
        <pc:chgData name="Coates, Robert (VDEM)" userId="S::robert.coates@vdem.virginia.gov::16b93dff-2d9d-4c06-98cc-a7cdaa4de97e" providerId="AD" clId="Web-{12ED5B11-5F8F-4866-9344-7815243F72B2}" dt="2022-03-24T14:25:26.457" v="264" actId="20577"/>
        <pc:sldMkLst>
          <pc:docMk/>
          <pc:sldMk cId="1810919506" sldId="336"/>
        </pc:sldMkLst>
        <pc:spChg chg="mod">
          <ac:chgData name="Coates, Robert (VDEM)" userId="S::robert.coates@vdem.virginia.gov::16b93dff-2d9d-4c06-98cc-a7cdaa4de97e" providerId="AD" clId="Web-{12ED5B11-5F8F-4866-9344-7815243F72B2}" dt="2022-03-24T14:25:26.457" v="264" actId="20577"/>
          <ac:spMkLst>
            <pc:docMk/>
            <pc:sldMk cId="1810919506" sldId="336"/>
            <ac:spMk id="3" creationId="{0C41BFC2-D1D0-43E5-A2AE-01A150E07754}"/>
          </ac:spMkLst>
        </pc:spChg>
      </pc:sldChg>
      <pc:sldChg chg="modSp">
        <pc:chgData name="Coates, Robert (VDEM)" userId="S::robert.coates@vdem.virginia.gov::16b93dff-2d9d-4c06-98cc-a7cdaa4de97e" providerId="AD" clId="Web-{12ED5B11-5F8F-4866-9344-7815243F72B2}" dt="2022-03-24T14:25:36.504" v="266" actId="20577"/>
        <pc:sldMkLst>
          <pc:docMk/>
          <pc:sldMk cId="2463766697" sldId="338"/>
        </pc:sldMkLst>
        <pc:spChg chg="mod">
          <ac:chgData name="Coates, Robert (VDEM)" userId="S::robert.coates@vdem.virginia.gov::16b93dff-2d9d-4c06-98cc-a7cdaa4de97e" providerId="AD" clId="Web-{12ED5B11-5F8F-4866-9344-7815243F72B2}" dt="2022-03-24T14:25:36.504" v="266" actId="20577"/>
          <ac:spMkLst>
            <pc:docMk/>
            <pc:sldMk cId="2463766697" sldId="338"/>
            <ac:spMk id="3" creationId="{4AE2E578-48C4-439B-B45A-B2FA158B7326}"/>
          </ac:spMkLst>
        </pc:spChg>
      </pc:sldChg>
      <pc:sldChg chg="modSp">
        <pc:chgData name="Coates, Robert (VDEM)" userId="S::robert.coates@vdem.virginia.gov::16b93dff-2d9d-4c06-98cc-a7cdaa4de97e" providerId="AD" clId="Web-{12ED5B11-5F8F-4866-9344-7815243F72B2}" dt="2022-03-24T14:27:30.537" v="321" actId="20577"/>
        <pc:sldMkLst>
          <pc:docMk/>
          <pc:sldMk cId="2073327788" sldId="370"/>
        </pc:sldMkLst>
        <pc:spChg chg="mod">
          <ac:chgData name="Coates, Robert (VDEM)" userId="S::robert.coates@vdem.virginia.gov::16b93dff-2d9d-4c06-98cc-a7cdaa4de97e" providerId="AD" clId="Web-{12ED5B11-5F8F-4866-9344-7815243F72B2}" dt="2022-03-24T14:27:30.537" v="321" actId="20577"/>
          <ac:spMkLst>
            <pc:docMk/>
            <pc:sldMk cId="2073327788" sldId="370"/>
            <ac:spMk id="3" creationId="{81744218-30AA-44EF-BA42-3C7FCD193F9F}"/>
          </ac:spMkLst>
        </pc:spChg>
      </pc:sldChg>
      <pc:sldChg chg="modSp">
        <pc:chgData name="Coates, Robert (VDEM)" userId="S::robert.coates@vdem.virginia.gov::16b93dff-2d9d-4c06-98cc-a7cdaa4de97e" providerId="AD" clId="Web-{12ED5B11-5F8F-4866-9344-7815243F72B2}" dt="2022-03-24T14:29:27.101" v="366" actId="20577"/>
        <pc:sldMkLst>
          <pc:docMk/>
          <pc:sldMk cId="1490220274" sldId="376"/>
        </pc:sldMkLst>
        <pc:spChg chg="mod">
          <ac:chgData name="Coates, Robert (VDEM)" userId="S::robert.coates@vdem.virginia.gov::16b93dff-2d9d-4c06-98cc-a7cdaa4de97e" providerId="AD" clId="Web-{12ED5B11-5F8F-4866-9344-7815243F72B2}" dt="2022-03-24T14:29:27.101" v="366" actId="20577"/>
          <ac:spMkLst>
            <pc:docMk/>
            <pc:sldMk cId="1490220274" sldId="376"/>
            <ac:spMk id="3" creationId="{7B494E23-4440-4AA0-A201-32CAD891A079}"/>
          </ac:spMkLst>
        </pc:spChg>
      </pc:sldChg>
      <pc:sldChg chg="modSp">
        <pc:chgData name="Coates, Robert (VDEM)" userId="S::robert.coates@vdem.virginia.gov::16b93dff-2d9d-4c06-98cc-a7cdaa4de97e" providerId="AD" clId="Web-{12ED5B11-5F8F-4866-9344-7815243F72B2}" dt="2022-03-24T14:42:32.845" v="848" actId="20577"/>
        <pc:sldMkLst>
          <pc:docMk/>
          <pc:sldMk cId="4166139780" sldId="377"/>
        </pc:sldMkLst>
        <pc:spChg chg="mod">
          <ac:chgData name="Coates, Robert (VDEM)" userId="S::robert.coates@vdem.virginia.gov::16b93dff-2d9d-4c06-98cc-a7cdaa4de97e" providerId="AD" clId="Web-{12ED5B11-5F8F-4866-9344-7815243F72B2}" dt="2022-03-24T14:30:08.492" v="373" actId="20577"/>
          <ac:spMkLst>
            <pc:docMk/>
            <pc:sldMk cId="4166139780" sldId="377"/>
            <ac:spMk id="2" creationId="{39371C8F-D5A9-4061-9CEF-75A78C47725D}"/>
          </ac:spMkLst>
        </pc:spChg>
        <pc:spChg chg="mod">
          <ac:chgData name="Coates, Robert (VDEM)" userId="S::robert.coates@vdem.virginia.gov::16b93dff-2d9d-4c06-98cc-a7cdaa4de97e" providerId="AD" clId="Web-{12ED5B11-5F8F-4866-9344-7815243F72B2}" dt="2022-03-24T14:42:32.845" v="848" actId="20577"/>
          <ac:spMkLst>
            <pc:docMk/>
            <pc:sldMk cId="4166139780" sldId="377"/>
            <ac:spMk id="3" creationId="{E27FE354-0A15-4E32-B301-48A01F4A7F5B}"/>
          </ac:spMkLst>
        </pc:spChg>
      </pc:sldChg>
      <pc:sldChg chg="modSp">
        <pc:chgData name="Coates, Robert (VDEM)" userId="S::robert.coates@vdem.virginia.gov::16b93dff-2d9d-4c06-98cc-a7cdaa4de97e" providerId="AD" clId="Web-{12ED5B11-5F8F-4866-9344-7815243F72B2}" dt="2022-03-24T14:47:58.006" v="1122" actId="20577"/>
        <pc:sldMkLst>
          <pc:docMk/>
          <pc:sldMk cId="1287694804" sldId="378"/>
        </pc:sldMkLst>
        <pc:spChg chg="mod">
          <ac:chgData name="Coates, Robert (VDEM)" userId="S::robert.coates@vdem.virginia.gov::16b93dff-2d9d-4c06-98cc-a7cdaa4de97e" providerId="AD" clId="Web-{12ED5B11-5F8F-4866-9344-7815243F72B2}" dt="2022-03-24T14:32:00.150" v="448" actId="20577"/>
          <ac:spMkLst>
            <pc:docMk/>
            <pc:sldMk cId="1287694804" sldId="378"/>
            <ac:spMk id="2" creationId="{153D5BC5-F1E8-438C-84C0-2D28E26E4501}"/>
          </ac:spMkLst>
        </pc:spChg>
        <pc:spChg chg="mod">
          <ac:chgData name="Coates, Robert (VDEM)" userId="S::robert.coates@vdem.virginia.gov::16b93dff-2d9d-4c06-98cc-a7cdaa4de97e" providerId="AD" clId="Web-{12ED5B11-5F8F-4866-9344-7815243F72B2}" dt="2022-03-24T14:47:58.006" v="1122" actId="20577"/>
          <ac:spMkLst>
            <pc:docMk/>
            <pc:sldMk cId="1287694804" sldId="378"/>
            <ac:spMk id="3" creationId="{24717ED3-71F2-4F51-8466-9179814C02EB}"/>
          </ac:spMkLst>
        </pc:spChg>
      </pc:sldChg>
      <pc:sldChg chg="modSp">
        <pc:chgData name="Coates, Robert (VDEM)" userId="S::robert.coates@vdem.virginia.gov::16b93dff-2d9d-4c06-98cc-a7cdaa4de97e" providerId="AD" clId="Web-{12ED5B11-5F8F-4866-9344-7815243F72B2}" dt="2022-03-24T14:54:29.698" v="1702" actId="20577"/>
        <pc:sldMkLst>
          <pc:docMk/>
          <pc:sldMk cId="203013916" sldId="380"/>
        </pc:sldMkLst>
        <pc:spChg chg="mod">
          <ac:chgData name="Coates, Robert (VDEM)" userId="S::robert.coates@vdem.virginia.gov::16b93dff-2d9d-4c06-98cc-a7cdaa4de97e" providerId="AD" clId="Web-{12ED5B11-5F8F-4866-9344-7815243F72B2}" dt="2022-03-24T14:54:29.698" v="1702" actId="20577"/>
          <ac:spMkLst>
            <pc:docMk/>
            <pc:sldMk cId="203013916" sldId="380"/>
            <ac:spMk id="3" creationId="{48AD635C-A290-49D9-BCDC-759DF755D49A}"/>
          </ac:spMkLst>
        </pc:spChg>
      </pc:sldChg>
      <pc:sldChg chg="modSp">
        <pc:chgData name="Coates, Robert (VDEM)" userId="S::robert.coates@vdem.virginia.gov::16b93dff-2d9d-4c06-98cc-a7cdaa4de97e" providerId="AD" clId="Web-{12ED5B11-5F8F-4866-9344-7815243F72B2}" dt="2022-03-24T14:54:57.136" v="1784"/>
        <pc:sldMkLst>
          <pc:docMk/>
          <pc:sldMk cId="3402181709" sldId="381"/>
        </pc:sldMkLst>
        <pc:graphicFrameChg chg="mod modGraphic">
          <ac:chgData name="Coates, Robert (VDEM)" userId="S::robert.coates@vdem.virginia.gov::16b93dff-2d9d-4c06-98cc-a7cdaa4de97e" providerId="AD" clId="Web-{12ED5B11-5F8F-4866-9344-7815243F72B2}" dt="2022-03-24T14:54:57.136" v="1784"/>
          <ac:graphicFrameMkLst>
            <pc:docMk/>
            <pc:sldMk cId="3402181709" sldId="381"/>
            <ac:graphicFrameMk id="6" creationId="{7EE58DBF-2D39-4F2D-90CD-2B1501B9CC83}"/>
          </ac:graphicFrameMkLst>
        </pc:graphicFrameChg>
      </pc:sldChg>
      <pc:sldChg chg="addSp delSp modSp new">
        <pc:chgData name="Coates, Robert (VDEM)" userId="S::robert.coates@vdem.virginia.gov::16b93dff-2d9d-4c06-98cc-a7cdaa4de97e" providerId="AD" clId="Web-{12ED5B11-5F8F-4866-9344-7815243F72B2}" dt="2022-03-24T14:14:47.511" v="43" actId="1076"/>
        <pc:sldMkLst>
          <pc:docMk/>
          <pc:sldMk cId="2243819674" sldId="384"/>
        </pc:sldMkLst>
        <pc:spChg chg="del">
          <ac:chgData name="Coates, Robert (VDEM)" userId="S::robert.coates@vdem.virginia.gov::16b93dff-2d9d-4c06-98cc-a7cdaa4de97e" providerId="AD" clId="Web-{12ED5B11-5F8F-4866-9344-7815243F72B2}" dt="2022-03-24T14:14:40.839" v="41"/>
          <ac:spMkLst>
            <pc:docMk/>
            <pc:sldMk cId="2243819674" sldId="384"/>
            <ac:spMk id="2" creationId="{1E5644D8-1791-4242-A32C-55614E740A53}"/>
          </ac:spMkLst>
        </pc:spChg>
        <pc:spChg chg="del">
          <ac:chgData name="Coates, Robert (VDEM)" userId="S::robert.coates@vdem.virginia.gov::16b93dff-2d9d-4c06-98cc-a7cdaa4de97e" providerId="AD" clId="Web-{12ED5B11-5F8F-4866-9344-7815243F72B2}" dt="2022-03-24T14:14:44.355" v="42"/>
          <ac:spMkLst>
            <pc:docMk/>
            <pc:sldMk cId="2243819674" sldId="384"/>
            <ac:spMk id="3" creationId="{3AD17A58-FD1D-462E-ADC6-36793E2CD764}"/>
          </ac:spMkLst>
        </pc:spChg>
        <pc:picChg chg="add mod">
          <ac:chgData name="Coates, Robert (VDEM)" userId="S::robert.coates@vdem.virginia.gov::16b93dff-2d9d-4c06-98cc-a7cdaa4de97e" providerId="AD" clId="Web-{12ED5B11-5F8F-4866-9344-7815243F72B2}" dt="2022-03-24T14:14:47.511" v="43" actId="1076"/>
          <ac:picMkLst>
            <pc:docMk/>
            <pc:sldMk cId="2243819674" sldId="384"/>
            <ac:picMk id="4" creationId="{042A353D-FC13-436A-B250-601165C403C6}"/>
          </ac:picMkLst>
        </pc:picChg>
      </pc:sldChg>
      <pc:sldChg chg="new del">
        <pc:chgData name="Coates, Robert (VDEM)" userId="S::robert.coates@vdem.virginia.gov::16b93dff-2d9d-4c06-98cc-a7cdaa4de97e" providerId="AD" clId="Web-{12ED5B11-5F8F-4866-9344-7815243F72B2}" dt="2022-03-24T14:16:38.184" v="54"/>
        <pc:sldMkLst>
          <pc:docMk/>
          <pc:sldMk cId="1665110112" sldId="385"/>
        </pc:sldMkLst>
      </pc:sldChg>
      <pc:sldChg chg="modSp new">
        <pc:chgData name="Coates, Robert (VDEM)" userId="S::robert.coates@vdem.virginia.gov::16b93dff-2d9d-4c06-98cc-a7cdaa4de97e" providerId="AD" clId="Web-{12ED5B11-5F8F-4866-9344-7815243F72B2}" dt="2022-03-24T15:05:23.519" v="1908" actId="20577"/>
        <pc:sldMkLst>
          <pc:docMk/>
          <pc:sldMk cId="3387199782" sldId="385"/>
        </pc:sldMkLst>
        <pc:spChg chg="mod">
          <ac:chgData name="Coates, Robert (VDEM)" userId="S::robert.coates@vdem.virginia.gov::16b93dff-2d9d-4c06-98cc-a7cdaa4de97e" providerId="AD" clId="Web-{12ED5B11-5F8F-4866-9344-7815243F72B2}" dt="2022-03-24T15:03:45.956" v="1861" actId="20577"/>
          <ac:spMkLst>
            <pc:docMk/>
            <pc:sldMk cId="3387199782" sldId="385"/>
            <ac:spMk id="2" creationId="{DCC789DF-5A10-48DA-8325-F8843F6BC517}"/>
          </ac:spMkLst>
        </pc:spChg>
        <pc:spChg chg="mod">
          <ac:chgData name="Coates, Robert (VDEM)" userId="S::robert.coates@vdem.virginia.gov::16b93dff-2d9d-4c06-98cc-a7cdaa4de97e" providerId="AD" clId="Web-{12ED5B11-5F8F-4866-9344-7815243F72B2}" dt="2022-03-24T15:05:23.519" v="1908" actId="20577"/>
          <ac:spMkLst>
            <pc:docMk/>
            <pc:sldMk cId="3387199782" sldId="385"/>
            <ac:spMk id="3" creationId="{C59A0860-674F-46FB-9847-D5C3EAD3C459}"/>
          </ac:spMkLst>
        </pc:spChg>
      </pc:sldChg>
      <pc:sldChg chg="addSp delSp modSp new">
        <pc:chgData name="Coates, Robert (VDEM)" userId="S::robert.coates@vdem.virginia.gov::16b93dff-2d9d-4c06-98cc-a7cdaa4de97e" providerId="AD" clId="Web-{12ED5B11-5F8F-4866-9344-7815243F72B2}" dt="2022-03-24T14:22:52.408" v="223" actId="20577"/>
        <pc:sldMkLst>
          <pc:docMk/>
          <pc:sldMk cId="2239050892" sldId="386"/>
        </pc:sldMkLst>
        <pc:spChg chg="mod">
          <ac:chgData name="Coates, Robert (VDEM)" userId="S::robert.coates@vdem.virginia.gov::16b93dff-2d9d-4c06-98cc-a7cdaa4de97e" providerId="AD" clId="Web-{12ED5B11-5F8F-4866-9344-7815243F72B2}" dt="2022-03-24T14:20:53.532" v="98" actId="14100"/>
          <ac:spMkLst>
            <pc:docMk/>
            <pc:sldMk cId="2239050892" sldId="386"/>
            <ac:spMk id="2" creationId="{7C91EEEA-82D3-4403-B80F-BA3B00471923}"/>
          </ac:spMkLst>
        </pc:spChg>
        <pc:spChg chg="del">
          <ac:chgData name="Coates, Robert (VDEM)" userId="S::robert.coates@vdem.virginia.gov::16b93dff-2d9d-4c06-98cc-a7cdaa4de97e" providerId="AD" clId="Web-{12ED5B11-5F8F-4866-9344-7815243F72B2}" dt="2022-03-24T14:20:21.891" v="64"/>
          <ac:spMkLst>
            <pc:docMk/>
            <pc:sldMk cId="2239050892" sldId="386"/>
            <ac:spMk id="3" creationId="{E54813BC-9D37-4737-A766-5D356D228E0B}"/>
          </ac:spMkLst>
        </pc:spChg>
        <pc:spChg chg="add mod">
          <ac:chgData name="Coates, Robert (VDEM)" userId="S::robert.coates@vdem.virginia.gov::16b93dff-2d9d-4c06-98cc-a7cdaa4de97e" providerId="AD" clId="Web-{12ED5B11-5F8F-4866-9344-7815243F72B2}" dt="2022-03-24T14:22:52.408" v="223" actId="20577"/>
          <ac:spMkLst>
            <pc:docMk/>
            <pc:sldMk cId="2239050892" sldId="386"/>
            <ac:spMk id="5" creationId="{24E7FA64-592B-40A7-A939-1A9EC78ECA2C}"/>
          </ac:spMkLst>
        </pc:spChg>
        <pc:picChg chg="add mod">
          <ac:chgData name="Coates, Robert (VDEM)" userId="S::robert.coates@vdem.virginia.gov::16b93dff-2d9d-4c06-98cc-a7cdaa4de97e" providerId="AD" clId="Web-{12ED5B11-5F8F-4866-9344-7815243F72B2}" dt="2022-03-24T14:21:02.782" v="100" actId="1076"/>
          <ac:picMkLst>
            <pc:docMk/>
            <pc:sldMk cId="2239050892" sldId="386"/>
            <ac:picMk id="4" creationId="{31A652DD-D371-4871-9A42-583B6160CFF6}"/>
          </ac:picMkLst>
        </pc:picChg>
      </pc:sldChg>
      <pc:sldChg chg="addSp delSp modSp new">
        <pc:chgData name="Coates, Robert (VDEM)" userId="S::robert.coates@vdem.virginia.gov::16b93dff-2d9d-4c06-98cc-a7cdaa4de97e" providerId="AD" clId="Web-{12ED5B11-5F8F-4866-9344-7815243F72B2}" dt="2022-03-24T14:24:57.628" v="260" actId="1076"/>
        <pc:sldMkLst>
          <pc:docMk/>
          <pc:sldMk cId="251331501" sldId="387"/>
        </pc:sldMkLst>
        <pc:spChg chg="del">
          <ac:chgData name="Coates, Robert (VDEM)" userId="S::robert.coates@vdem.virginia.gov::16b93dff-2d9d-4c06-98cc-a7cdaa4de97e" providerId="AD" clId="Web-{12ED5B11-5F8F-4866-9344-7815243F72B2}" dt="2022-03-24T14:24:45.097" v="255"/>
          <ac:spMkLst>
            <pc:docMk/>
            <pc:sldMk cId="251331501" sldId="387"/>
            <ac:spMk id="2" creationId="{FF9F8EE9-FCC6-47E0-BE52-3A21AEBB77AA}"/>
          </ac:spMkLst>
        </pc:spChg>
        <pc:spChg chg="del">
          <ac:chgData name="Coates, Robert (VDEM)" userId="S::robert.coates@vdem.virginia.gov::16b93dff-2d9d-4c06-98cc-a7cdaa4de97e" providerId="AD" clId="Web-{12ED5B11-5F8F-4866-9344-7815243F72B2}" dt="2022-03-24T14:24:55.675" v="259"/>
          <ac:spMkLst>
            <pc:docMk/>
            <pc:sldMk cId="251331501" sldId="387"/>
            <ac:spMk id="3" creationId="{D7CDF098-283F-4B34-AF5C-B66E7CFE5577}"/>
          </ac:spMkLst>
        </pc:spChg>
        <pc:picChg chg="add del mod">
          <ac:chgData name="Coates, Robert (VDEM)" userId="S::robert.coates@vdem.virginia.gov::16b93dff-2d9d-4c06-98cc-a7cdaa4de97e" providerId="AD" clId="Web-{12ED5B11-5F8F-4866-9344-7815243F72B2}" dt="2022-03-24T14:24:57.628" v="260" actId="1076"/>
          <ac:picMkLst>
            <pc:docMk/>
            <pc:sldMk cId="251331501" sldId="387"/>
            <ac:picMk id="4" creationId="{3336DD07-9DAA-422B-B853-9636F4BD6F38}"/>
          </ac:picMkLst>
        </pc:picChg>
      </pc:sldChg>
      <pc:sldChg chg="new del">
        <pc:chgData name="Coates, Robert (VDEM)" userId="S::robert.coates@vdem.virginia.gov::16b93dff-2d9d-4c06-98cc-a7cdaa4de97e" providerId="AD" clId="Web-{12ED5B11-5F8F-4866-9344-7815243F72B2}" dt="2022-03-24T14:24:06.175" v="249"/>
        <pc:sldMkLst>
          <pc:docMk/>
          <pc:sldMk cId="518912657" sldId="387"/>
        </pc:sldMkLst>
      </pc:sldChg>
      <pc:sldChg chg="modSp new">
        <pc:chgData name="Coates, Robert (VDEM)" userId="S::robert.coates@vdem.virginia.gov::16b93dff-2d9d-4c06-98cc-a7cdaa4de97e" providerId="AD" clId="Web-{12ED5B11-5F8F-4866-9344-7815243F72B2}" dt="2022-03-24T14:53:16.854" v="1698" actId="20577"/>
        <pc:sldMkLst>
          <pc:docMk/>
          <pc:sldMk cId="2776975065" sldId="388"/>
        </pc:sldMkLst>
        <pc:spChg chg="mod">
          <ac:chgData name="Coates, Robert (VDEM)" userId="S::robert.coates@vdem.virginia.gov::16b93dff-2d9d-4c06-98cc-a7cdaa4de97e" providerId="AD" clId="Web-{12ED5B11-5F8F-4866-9344-7815243F72B2}" dt="2022-03-24T14:53:16.854" v="1698" actId="20577"/>
          <ac:spMkLst>
            <pc:docMk/>
            <pc:sldMk cId="2776975065" sldId="388"/>
            <ac:spMk id="2" creationId="{81E48309-815C-48BF-B2E4-234498CD6F36}"/>
          </ac:spMkLst>
        </pc:spChg>
        <pc:spChg chg="mod">
          <ac:chgData name="Coates, Robert (VDEM)" userId="S::robert.coates@vdem.virginia.gov::16b93dff-2d9d-4c06-98cc-a7cdaa4de97e" providerId="AD" clId="Web-{12ED5B11-5F8F-4866-9344-7815243F72B2}" dt="2022-03-24T14:53:06.807" v="1686" actId="20577"/>
          <ac:spMkLst>
            <pc:docMk/>
            <pc:sldMk cId="2776975065" sldId="388"/>
            <ac:spMk id="3" creationId="{B53EACF4-91AC-489F-B664-AC0EA242B198}"/>
          </ac:spMkLst>
        </pc:spChg>
      </pc:sldChg>
      <pc:sldChg chg="addSp modSp new">
        <pc:chgData name="Coates, Robert (VDEM)" userId="S::robert.coates@vdem.virginia.gov::16b93dff-2d9d-4c06-98cc-a7cdaa4de97e" providerId="AD" clId="Web-{12ED5B11-5F8F-4866-9344-7815243F72B2}" dt="2022-03-24T14:37:28.623" v="682" actId="1076"/>
        <pc:sldMkLst>
          <pc:docMk/>
          <pc:sldMk cId="2736431404" sldId="389"/>
        </pc:sldMkLst>
        <pc:spChg chg="mod">
          <ac:chgData name="Coates, Robert (VDEM)" userId="S::robert.coates@vdem.virginia.gov::16b93dff-2d9d-4c06-98cc-a7cdaa4de97e" providerId="AD" clId="Web-{12ED5B11-5F8F-4866-9344-7815243F72B2}" dt="2022-03-24T14:33:34.588" v="469" actId="20577"/>
          <ac:spMkLst>
            <pc:docMk/>
            <pc:sldMk cId="2736431404" sldId="389"/>
            <ac:spMk id="2" creationId="{9C7E8CCE-CFEB-423E-8D2A-7D88952FD530}"/>
          </ac:spMkLst>
        </pc:spChg>
        <pc:spChg chg="mod">
          <ac:chgData name="Coates, Robert (VDEM)" userId="S::robert.coates@vdem.virginia.gov::16b93dff-2d9d-4c06-98cc-a7cdaa4de97e" providerId="AD" clId="Web-{12ED5B11-5F8F-4866-9344-7815243F72B2}" dt="2022-03-24T14:36:36.388" v="677" actId="20577"/>
          <ac:spMkLst>
            <pc:docMk/>
            <pc:sldMk cId="2736431404" sldId="389"/>
            <ac:spMk id="3" creationId="{EF289EFE-2C34-42A1-BD81-AE7AA1B9F90D}"/>
          </ac:spMkLst>
        </pc:spChg>
        <pc:spChg chg="add mod">
          <ac:chgData name="Coates, Robert (VDEM)" userId="S::robert.coates@vdem.virginia.gov::16b93dff-2d9d-4c06-98cc-a7cdaa4de97e" providerId="AD" clId="Web-{12ED5B11-5F8F-4866-9344-7815243F72B2}" dt="2022-03-24T14:37:28.623" v="682" actId="1076"/>
          <ac:spMkLst>
            <pc:docMk/>
            <pc:sldMk cId="2736431404" sldId="389"/>
            <ac:spMk id="4" creationId="{510A5F11-E3AC-4545-964A-26CEDFE3B21C}"/>
          </ac:spMkLst>
        </pc:spChg>
      </pc:sldChg>
      <pc:sldChg chg="addSp delSp modSp new">
        <pc:chgData name="Coates, Robert (VDEM)" userId="S::robert.coates@vdem.virginia.gov::16b93dff-2d9d-4c06-98cc-a7cdaa4de97e" providerId="AD" clId="Web-{12ED5B11-5F8F-4866-9344-7815243F72B2}" dt="2022-03-24T14:40:48.531" v="712" actId="14100"/>
        <pc:sldMkLst>
          <pc:docMk/>
          <pc:sldMk cId="2300649516" sldId="390"/>
        </pc:sldMkLst>
        <pc:spChg chg="mod">
          <ac:chgData name="Coates, Robert (VDEM)" userId="S::robert.coates@vdem.virginia.gov::16b93dff-2d9d-4c06-98cc-a7cdaa4de97e" providerId="AD" clId="Web-{12ED5B11-5F8F-4866-9344-7815243F72B2}" dt="2022-03-24T14:40:38.047" v="710" actId="20577"/>
          <ac:spMkLst>
            <pc:docMk/>
            <pc:sldMk cId="2300649516" sldId="390"/>
            <ac:spMk id="2" creationId="{ACEBD166-C351-46C3-BB15-5817BEA1E68E}"/>
          </ac:spMkLst>
        </pc:spChg>
        <pc:spChg chg="del">
          <ac:chgData name="Coates, Robert (VDEM)" userId="S::robert.coates@vdem.virginia.gov::16b93dff-2d9d-4c06-98cc-a7cdaa4de97e" providerId="AD" clId="Web-{12ED5B11-5F8F-4866-9344-7815243F72B2}" dt="2022-03-24T14:40:08.953" v="685"/>
          <ac:spMkLst>
            <pc:docMk/>
            <pc:sldMk cId="2300649516" sldId="390"/>
            <ac:spMk id="3" creationId="{2F2319DA-95AD-4F3F-ACA7-66AF2C96226D}"/>
          </ac:spMkLst>
        </pc:spChg>
        <pc:picChg chg="add mod">
          <ac:chgData name="Coates, Robert (VDEM)" userId="S::robert.coates@vdem.virginia.gov::16b93dff-2d9d-4c06-98cc-a7cdaa4de97e" providerId="AD" clId="Web-{12ED5B11-5F8F-4866-9344-7815243F72B2}" dt="2022-03-24T14:40:48.531" v="712" actId="14100"/>
          <ac:picMkLst>
            <pc:docMk/>
            <pc:sldMk cId="2300649516" sldId="390"/>
            <ac:picMk id="4" creationId="{AC9D836D-B157-4BCA-A393-790B5E8A4265}"/>
          </ac:picMkLst>
        </pc:picChg>
      </pc:sldChg>
      <pc:sldChg chg="modSp new">
        <pc:chgData name="Coates, Robert (VDEM)" userId="S::robert.coates@vdem.virginia.gov::16b93dff-2d9d-4c06-98cc-a7cdaa4de97e" providerId="AD" clId="Web-{12ED5B11-5F8F-4866-9344-7815243F72B2}" dt="2022-03-24T14:49:04.475" v="1222" actId="20577"/>
        <pc:sldMkLst>
          <pc:docMk/>
          <pc:sldMk cId="646659404" sldId="391"/>
        </pc:sldMkLst>
        <pc:spChg chg="mod">
          <ac:chgData name="Coates, Robert (VDEM)" userId="S::robert.coates@vdem.virginia.gov::16b93dff-2d9d-4c06-98cc-a7cdaa4de97e" providerId="AD" clId="Web-{12ED5B11-5F8F-4866-9344-7815243F72B2}" dt="2022-03-24T14:43:15.799" v="860" actId="20577"/>
          <ac:spMkLst>
            <pc:docMk/>
            <pc:sldMk cId="646659404" sldId="391"/>
            <ac:spMk id="2" creationId="{096124BA-8DFE-4EAB-A6F9-C4DB68154A15}"/>
          </ac:spMkLst>
        </pc:spChg>
        <pc:spChg chg="mod">
          <ac:chgData name="Coates, Robert (VDEM)" userId="S::robert.coates@vdem.virginia.gov::16b93dff-2d9d-4c06-98cc-a7cdaa4de97e" providerId="AD" clId="Web-{12ED5B11-5F8F-4866-9344-7815243F72B2}" dt="2022-03-24T14:49:04.475" v="1222" actId="20577"/>
          <ac:spMkLst>
            <pc:docMk/>
            <pc:sldMk cId="646659404" sldId="391"/>
            <ac:spMk id="3" creationId="{A75C8ADD-EE04-4C64-962C-17524FB01C3C}"/>
          </ac:spMkLst>
        </pc:spChg>
      </pc:sldChg>
      <pc:sldChg chg="modSp new">
        <pc:chgData name="Coates, Robert (VDEM)" userId="S::robert.coates@vdem.virginia.gov::16b93dff-2d9d-4c06-98cc-a7cdaa4de97e" providerId="AD" clId="Web-{12ED5B11-5F8F-4866-9344-7815243F72B2}" dt="2022-03-24T14:45:37.941" v="952" actId="20577"/>
        <pc:sldMkLst>
          <pc:docMk/>
          <pc:sldMk cId="3045589035" sldId="392"/>
        </pc:sldMkLst>
        <pc:spChg chg="mod">
          <ac:chgData name="Coates, Robert (VDEM)" userId="S::robert.coates@vdem.virginia.gov::16b93dff-2d9d-4c06-98cc-a7cdaa4de97e" providerId="AD" clId="Web-{12ED5B11-5F8F-4866-9344-7815243F72B2}" dt="2022-03-24T14:41:57.345" v="762" actId="20577"/>
          <ac:spMkLst>
            <pc:docMk/>
            <pc:sldMk cId="3045589035" sldId="392"/>
            <ac:spMk id="2" creationId="{A834007E-285E-4185-A61D-C9440412BD7D}"/>
          </ac:spMkLst>
        </pc:spChg>
        <pc:spChg chg="mod">
          <ac:chgData name="Coates, Robert (VDEM)" userId="S::robert.coates@vdem.virginia.gov::16b93dff-2d9d-4c06-98cc-a7cdaa4de97e" providerId="AD" clId="Web-{12ED5B11-5F8F-4866-9344-7815243F72B2}" dt="2022-03-24T14:45:37.941" v="952" actId="20577"/>
          <ac:spMkLst>
            <pc:docMk/>
            <pc:sldMk cId="3045589035" sldId="392"/>
            <ac:spMk id="3" creationId="{A1D0BAAB-E251-4A16-8C6B-ABF6ABACB201}"/>
          </ac:spMkLst>
        </pc:spChg>
      </pc:sldChg>
      <pc:sldChg chg="modSp new">
        <pc:chgData name="Coates, Robert (VDEM)" userId="S::robert.coates@vdem.virginia.gov::16b93dff-2d9d-4c06-98cc-a7cdaa4de97e" providerId="AD" clId="Web-{12ED5B11-5F8F-4866-9344-7815243F72B2}" dt="2022-03-24T14:51:00.321" v="1412" actId="20577"/>
        <pc:sldMkLst>
          <pc:docMk/>
          <pc:sldMk cId="1401518984" sldId="393"/>
        </pc:sldMkLst>
        <pc:spChg chg="mod">
          <ac:chgData name="Coates, Robert (VDEM)" userId="S::robert.coates@vdem.virginia.gov::16b93dff-2d9d-4c06-98cc-a7cdaa4de97e" providerId="AD" clId="Web-{12ED5B11-5F8F-4866-9344-7815243F72B2}" dt="2022-03-24T14:49:48.648" v="1242" actId="20577"/>
          <ac:spMkLst>
            <pc:docMk/>
            <pc:sldMk cId="1401518984" sldId="393"/>
            <ac:spMk id="2" creationId="{A2D37FA7-ECA4-43E3-B358-80C9BAEFBADF}"/>
          </ac:spMkLst>
        </pc:spChg>
        <pc:spChg chg="mod">
          <ac:chgData name="Coates, Robert (VDEM)" userId="S::robert.coates@vdem.virginia.gov::16b93dff-2d9d-4c06-98cc-a7cdaa4de97e" providerId="AD" clId="Web-{12ED5B11-5F8F-4866-9344-7815243F72B2}" dt="2022-03-24T14:51:00.321" v="1412" actId="20577"/>
          <ac:spMkLst>
            <pc:docMk/>
            <pc:sldMk cId="1401518984" sldId="393"/>
            <ac:spMk id="3" creationId="{3D2254FE-CF01-4682-9D89-4F5AC5CF47A7}"/>
          </ac:spMkLst>
        </pc:spChg>
      </pc:sldChg>
      <pc:sldChg chg="modSp new">
        <pc:chgData name="Coates, Robert (VDEM)" userId="S::robert.coates@vdem.virginia.gov::16b93dff-2d9d-4c06-98cc-a7cdaa4de97e" providerId="AD" clId="Web-{12ED5B11-5F8F-4866-9344-7815243F72B2}" dt="2022-03-24T15:01:47.782" v="1822" actId="14100"/>
        <pc:sldMkLst>
          <pc:docMk/>
          <pc:sldMk cId="1457542952" sldId="394"/>
        </pc:sldMkLst>
        <pc:spChg chg="mod">
          <ac:chgData name="Coates, Robert (VDEM)" userId="S::robert.coates@vdem.virginia.gov::16b93dff-2d9d-4c06-98cc-a7cdaa4de97e" providerId="AD" clId="Web-{12ED5B11-5F8F-4866-9344-7815243F72B2}" dt="2022-03-24T15:01:08.594" v="1806" actId="20577"/>
          <ac:spMkLst>
            <pc:docMk/>
            <pc:sldMk cId="1457542952" sldId="394"/>
            <ac:spMk id="2" creationId="{5134E8FA-31CE-4E97-A6EF-1F6F3B661017}"/>
          </ac:spMkLst>
        </pc:spChg>
        <pc:spChg chg="mod">
          <ac:chgData name="Coates, Robert (VDEM)" userId="S::robert.coates@vdem.virginia.gov::16b93dff-2d9d-4c06-98cc-a7cdaa4de97e" providerId="AD" clId="Web-{12ED5B11-5F8F-4866-9344-7815243F72B2}" dt="2022-03-24T15:01:47.782" v="1822" actId="14100"/>
          <ac:spMkLst>
            <pc:docMk/>
            <pc:sldMk cId="1457542952" sldId="394"/>
            <ac:spMk id="3" creationId="{47AD216E-B73F-420D-9BF8-37EAFAEA8449}"/>
          </ac:spMkLst>
        </pc:spChg>
      </pc:sldChg>
      <pc:sldChg chg="modSp new">
        <pc:chgData name="Coates, Robert (VDEM)" userId="S::robert.coates@vdem.virginia.gov::16b93dff-2d9d-4c06-98cc-a7cdaa4de97e" providerId="AD" clId="Web-{12ED5B11-5F8F-4866-9344-7815243F72B2}" dt="2022-03-24T15:02:57.142" v="1844" actId="20577"/>
        <pc:sldMkLst>
          <pc:docMk/>
          <pc:sldMk cId="550949339" sldId="395"/>
        </pc:sldMkLst>
        <pc:spChg chg="mod">
          <ac:chgData name="Coates, Robert (VDEM)" userId="S::robert.coates@vdem.virginia.gov::16b93dff-2d9d-4c06-98cc-a7cdaa4de97e" providerId="AD" clId="Web-{12ED5B11-5F8F-4866-9344-7815243F72B2}" dt="2022-03-24T15:02:34.986" v="1832" actId="20577"/>
          <ac:spMkLst>
            <pc:docMk/>
            <pc:sldMk cId="550949339" sldId="395"/>
            <ac:spMk id="2" creationId="{0693CD57-E0F8-441B-8DD5-F758B6843465}"/>
          </ac:spMkLst>
        </pc:spChg>
        <pc:spChg chg="mod">
          <ac:chgData name="Coates, Robert (VDEM)" userId="S::robert.coates@vdem.virginia.gov::16b93dff-2d9d-4c06-98cc-a7cdaa4de97e" providerId="AD" clId="Web-{12ED5B11-5F8F-4866-9344-7815243F72B2}" dt="2022-03-24T15:02:57.142" v="1844" actId="20577"/>
          <ac:spMkLst>
            <pc:docMk/>
            <pc:sldMk cId="550949339" sldId="395"/>
            <ac:spMk id="3" creationId="{CB701F64-CD02-4A1F-9B81-0CC50CD27564}"/>
          </ac:spMkLst>
        </pc:spChg>
      </pc:sldChg>
      <pc:sldChg chg="new del">
        <pc:chgData name="Coates, Robert (VDEM)" userId="S::robert.coates@vdem.virginia.gov::16b93dff-2d9d-4c06-98cc-a7cdaa4de97e" providerId="AD" clId="Web-{12ED5B11-5F8F-4866-9344-7815243F72B2}" dt="2022-03-24T15:03:34.112" v="1846"/>
        <pc:sldMkLst>
          <pc:docMk/>
          <pc:sldMk cId="2147271532" sldId="396"/>
        </pc:sldMkLst>
      </pc:sldChg>
    </pc:docChg>
  </pc:docChgLst>
  <pc:docChgLst>
    <pc:chgData name="Williams, Tiara (VDEM)" userId="S::tiara.williams@vdem.virginia.gov::f036e384-e8bf-4f9e-b6ce-9c9f11def4df" providerId="AD" clId="Web-{8EA1937A-EDB3-4602-A472-08C90BC67309}"/>
    <pc:docChg chg="modSld">
      <pc:chgData name="Williams, Tiara (VDEM)" userId="S::tiara.williams@vdem.virginia.gov::f036e384-e8bf-4f9e-b6ce-9c9f11def4df" providerId="AD" clId="Web-{8EA1937A-EDB3-4602-A472-08C90BC67309}" dt="2022-03-16T12:32:12.183" v="47" actId="20577"/>
      <pc:docMkLst>
        <pc:docMk/>
      </pc:docMkLst>
      <pc:sldChg chg="modSp">
        <pc:chgData name="Williams, Tiara (VDEM)" userId="S::tiara.williams@vdem.virginia.gov::f036e384-e8bf-4f9e-b6ce-9c9f11def4df" providerId="AD" clId="Web-{8EA1937A-EDB3-4602-A472-08C90BC67309}" dt="2022-03-16T12:32:12.183" v="47" actId="20577"/>
        <pc:sldMkLst>
          <pc:docMk/>
          <pc:sldMk cId="1313184408" sldId="318"/>
        </pc:sldMkLst>
        <pc:spChg chg="mod">
          <ac:chgData name="Williams, Tiara (VDEM)" userId="S::tiara.williams@vdem.virginia.gov::f036e384-e8bf-4f9e-b6ce-9c9f11def4df" providerId="AD" clId="Web-{8EA1937A-EDB3-4602-A472-08C90BC67309}" dt="2022-03-16T12:32:12.183" v="47" actId="20577"/>
          <ac:spMkLst>
            <pc:docMk/>
            <pc:sldMk cId="1313184408" sldId="318"/>
            <ac:spMk id="4" creationId="{A9D8DF4A-ECA5-406A-81D6-776E18202A45}"/>
          </ac:spMkLst>
        </pc:spChg>
      </pc:sldChg>
    </pc:docChg>
  </pc:docChgLst>
  <pc:docChgLst>
    <pc:chgData name="Pulkkinen, Robin (VDEM)" userId="S::robin.pulkkinen@vdem.virginia.gov::6f392ccc-9e3f-4d7a-9830-dbc11ee4cf59" providerId="AD" clId="Web-{8FA4E647-6440-4402-BC12-FACF1DDFBC28}"/>
    <pc:docChg chg="modSld">
      <pc:chgData name="Pulkkinen, Robin (VDEM)" userId="S::robin.pulkkinen@vdem.virginia.gov::6f392ccc-9e3f-4d7a-9830-dbc11ee4cf59" providerId="AD" clId="Web-{8FA4E647-6440-4402-BC12-FACF1DDFBC28}" dt="2022-03-16T14:05:36.604" v="3" actId="20577"/>
      <pc:docMkLst>
        <pc:docMk/>
      </pc:docMkLst>
      <pc:sldChg chg="modSp">
        <pc:chgData name="Pulkkinen, Robin (VDEM)" userId="S::robin.pulkkinen@vdem.virginia.gov::6f392ccc-9e3f-4d7a-9830-dbc11ee4cf59" providerId="AD" clId="Web-{8FA4E647-6440-4402-BC12-FACF1DDFBC28}" dt="2022-03-16T14:05:12.775" v="1" actId="20577"/>
        <pc:sldMkLst>
          <pc:docMk/>
          <pc:sldMk cId="804200793" sldId="326"/>
        </pc:sldMkLst>
        <pc:spChg chg="mod">
          <ac:chgData name="Pulkkinen, Robin (VDEM)" userId="S::robin.pulkkinen@vdem.virginia.gov::6f392ccc-9e3f-4d7a-9830-dbc11ee4cf59" providerId="AD" clId="Web-{8FA4E647-6440-4402-BC12-FACF1DDFBC28}" dt="2022-03-16T14:05:12.775" v="1" actId="20577"/>
          <ac:spMkLst>
            <pc:docMk/>
            <pc:sldMk cId="804200793" sldId="326"/>
            <ac:spMk id="3" creationId="{9260903F-9B6D-479A-B8C8-9EA0C0A9DF40}"/>
          </ac:spMkLst>
        </pc:spChg>
      </pc:sldChg>
      <pc:sldChg chg="modSp">
        <pc:chgData name="Pulkkinen, Robin (VDEM)" userId="S::robin.pulkkinen@vdem.virginia.gov::6f392ccc-9e3f-4d7a-9830-dbc11ee4cf59" providerId="AD" clId="Web-{8FA4E647-6440-4402-BC12-FACF1DDFBC28}" dt="2022-03-16T14:05:36.604" v="3" actId="20577"/>
        <pc:sldMkLst>
          <pc:docMk/>
          <pc:sldMk cId="3208756623" sldId="332"/>
        </pc:sldMkLst>
        <pc:spChg chg="mod">
          <ac:chgData name="Pulkkinen, Robin (VDEM)" userId="S::robin.pulkkinen@vdem.virginia.gov::6f392ccc-9e3f-4d7a-9830-dbc11ee4cf59" providerId="AD" clId="Web-{8FA4E647-6440-4402-BC12-FACF1DDFBC28}" dt="2022-03-16T14:05:36.604" v="3" actId="20577"/>
          <ac:spMkLst>
            <pc:docMk/>
            <pc:sldMk cId="3208756623" sldId="332"/>
            <ac:spMk id="3" creationId="{6A23CB97-FBC5-4C87-99C6-A55DB85184DC}"/>
          </ac:spMkLst>
        </pc:spChg>
      </pc:sldChg>
    </pc:docChg>
  </pc:docChgLst>
  <pc:docChgLst>
    <pc:chgData name="Pulkkinen, Robin (VDEM)" userId="S::robin.pulkkinen@vdem.virginia.gov::6f392ccc-9e3f-4d7a-9830-dbc11ee4cf59" providerId="AD" clId="Web-{584B4135-496C-469D-A9D1-E3AEB446B508}"/>
    <pc:docChg chg="modSld">
      <pc:chgData name="Pulkkinen, Robin (VDEM)" userId="S::robin.pulkkinen@vdem.virginia.gov::6f392ccc-9e3f-4d7a-9830-dbc11ee4cf59" providerId="AD" clId="Web-{584B4135-496C-469D-A9D1-E3AEB446B508}" dt="2022-03-16T13:57:01.901" v="19" actId="20577"/>
      <pc:docMkLst>
        <pc:docMk/>
      </pc:docMkLst>
      <pc:sldChg chg="modSp">
        <pc:chgData name="Pulkkinen, Robin (VDEM)" userId="S::robin.pulkkinen@vdem.virginia.gov::6f392ccc-9e3f-4d7a-9830-dbc11ee4cf59" providerId="AD" clId="Web-{584B4135-496C-469D-A9D1-E3AEB446B508}" dt="2022-03-16T13:53:56.023" v="1" actId="20577"/>
        <pc:sldMkLst>
          <pc:docMk/>
          <pc:sldMk cId="3263763583" sldId="290"/>
        </pc:sldMkLst>
        <pc:spChg chg="mod">
          <ac:chgData name="Pulkkinen, Robin (VDEM)" userId="S::robin.pulkkinen@vdem.virginia.gov::6f392ccc-9e3f-4d7a-9830-dbc11ee4cf59" providerId="AD" clId="Web-{584B4135-496C-469D-A9D1-E3AEB446B508}" dt="2022-03-16T13:53:56.023" v="1" actId="20577"/>
          <ac:spMkLst>
            <pc:docMk/>
            <pc:sldMk cId="3263763583" sldId="290"/>
            <ac:spMk id="6" creationId="{4621C043-3967-488E-9183-102CC5E26869}"/>
          </ac:spMkLst>
        </pc:spChg>
      </pc:sldChg>
      <pc:sldChg chg="modSp">
        <pc:chgData name="Pulkkinen, Robin (VDEM)" userId="S::robin.pulkkinen@vdem.virginia.gov::6f392ccc-9e3f-4d7a-9830-dbc11ee4cf59" providerId="AD" clId="Web-{584B4135-496C-469D-A9D1-E3AEB446B508}" dt="2022-03-16T13:56:10.369" v="16" actId="20577"/>
        <pc:sldMkLst>
          <pc:docMk/>
          <pc:sldMk cId="3257002516" sldId="331"/>
        </pc:sldMkLst>
        <pc:spChg chg="mod">
          <ac:chgData name="Pulkkinen, Robin (VDEM)" userId="S::robin.pulkkinen@vdem.virginia.gov::6f392ccc-9e3f-4d7a-9830-dbc11ee4cf59" providerId="AD" clId="Web-{584B4135-496C-469D-A9D1-E3AEB446B508}" dt="2022-03-16T13:56:10.369" v="16" actId="20577"/>
          <ac:spMkLst>
            <pc:docMk/>
            <pc:sldMk cId="3257002516" sldId="331"/>
            <ac:spMk id="3" creationId="{93D68FDA-021C-4973-BB74-8DE9B6595061}"/>
          </ac:spMkLst>
        </pc:spChg>
      </pc:sldChg>
      <pc:sldChg chg="modSp">
        <pc:chgData name="Pulkkinen, Robin (VDEM)" userId="S::robin.pulkkinen@vdem.virginia.gov::6f392ccc-9e3f-4d7a-9830-dbc11ee4cf59" providerId="AD" clId="Web-{584B4135-496C-469D-A9D1-E3AEB446B508}" dt="2022-03-16T13:57:01.901" v="19" actId="20577"/>
        <pc:sldMkLst>
          <pc:docMk/>
          <pc:sldMk cId="4118860408" sldId="335"/>
        </pc:sldMkLst>
        <pc:spChg chg="mod">
          <ac:chgData name="Pulkkinen, Robin (VDEM)" userId="S::robin.pulkkinen@vdem.virginia.gov::6f392ccc-9e3f-4d7a-9830-dbc11ee4cf59" providerId="AD" clId="Web-{584B4135-496C-469D-A9D1-E3AEB446B508}" dt="2022-03-16T13:57:01.901" v="19" actId="20577"/>
          <ac:spMkLst>
            <pc:docMk/>
            <pc:sldMk cId="4118860408" sldId="335"/>
            <ac:spMk id="3" creationId="{5A4A0171-EE0D-4FB6-9FAA-6FA7500C7F4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600">
                <a:solidFill>
                  <a:schemeClr val="bg1"/>
                </a:solidFill>
                <a:latin typeface="Calibri" panose="020F0502020204030204" pitchFamily="34" charset="0"/>
                <a:cs typeface="Calibri" panose="020F0502020204030204" pitchFamily="34" charset="0"/>
              </a:rPr>
              <a:t>Share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c:v>
                </c:pt>
              </c:strCache>
            </c:strRef>
          </c:tx>
          <c:dPt>
            <c:idx val="0"/>
            <c:bubble3D val="0"/>
            <c:spPr>
              <a:solidFill>
                <a:srgbClr val="1F497D"/>
              </a:solidFill>
              <a:ln w="19050">
                <a:solidFill>
                  <a:schemeClr val="lt1"/>
                </a:solidFill>
              </a:ln>
              <a:effectLst/>
            </c:spPr>
            <c:extLst>
              <c:ext xmlns:c16="http://schemas.microsoft.com/office/drawing/2014/chart" uri="{C3380CC4-5D6E-409C-BE32-E72D297353CC}">
                <c16:uniqueId val="{00000001-2CC7-45FA-9AEF-81A15E8BF1B5}"/>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CC7-45FA-9AEF-81A15E8BF1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C7-45FA-9AEF-81A15E8BF1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C7-45FA-9AEF-81A15E8BF1B5}"/>
              </c:ext>
            </c:extLst>
          </c:dPt>
          <c:dLbls>
            <c:dLbl>
              <c:idx val="0"/>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26417D5B-7F44-4CFF-B993-AA2368A788A1}" type="PERCENTAGE">
                      <a:rPr lang="en-US">
                        <a:latin typeface="Calibri" panose="020F0502020204030204" pitchFamily="34" charset="0"/>
                      </a:rPr>
                      <a:pPr>
                        <a:defRPr>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CC7-45FA-9AEF-81A15E8BF1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F497D"/>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2"/>
                <c:pt idx="0">
                  <c:v>Federal</c:v>
                </c:pt>
                <c:pt idx="1">
                  <c:v>Non-federal</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2CC7-45FA-9AEF-81A15E8BF1B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Entry>
      <c:legendEntry>
        <c:idx val="2"/>
        <c:delete val="1"/>
      </c:legendEntry>
      <c:legendEntry>
        <c:idx val="3"/>
        <c:delete val="1"/>
      </c:legendEntry>
      <c:layout>
        <c:manualLayout>
          <c:xMode val="edge"/>
          <c:yMode val="edge"/>
          <c:x val="3.5475799571738964E-2"/>
          <c:y val="0.87372820131596074"/>
          <c:w val="0.96243613219042756"/>
          <c:h val="0.10347657132258686"/>
        </c:manualLayout>
      </c:layout>
      <c:overlay val="0"/>
      <c:spPr>
        <a:solidFill>
          <a:schemeClr val="tx1">
            <a:lumMod val="85000"/>
          </a:schemeClr>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63"/>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645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List">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p>
            <a:r>
              <a:t>Title Text</a:t>
            </a:r>
          </a:p>
        </p:txBody>
      </p:sp>
      <p:sp>
        <p:nvSpPr>
          <p:cNvPr id="37" name="Body Level One…"/>
          <p:cNvSpPr txBox="1">
            <a:spLocks noGrp="1"/>
          </p:cNvSpPr>
          <p:nvPr>
            <p:ph type="body" idx="1"/>
          </p:nvPr>
        </p:nvSpPr>
        <p:spPr>
          <a:xfrm>
            <a:off x="457200" y="1524000"/>
            <a:ext cx="8229600" cy="3193158"/>
          </a:xfrm>
          <a:prstGeom prst="rect">
            <a:avLst/>
          </a:prstGeom>
        </p:spPr>
        <p:txBody>
          <a:bodyPr/>
          <a:lstStyle>
            <a:lvl1pPr>
              <a:defRPr>
                <a:solidFill>
                  <a:srgbClr val="173963"/>
                </a:solidFill>
              </a:defRPr>
            </a:lvl1pPr>
            <a:lvl2pPr>
              <a:defRPr>
                <a:solidFill>
                  <a:srgbClr val="173963"/>
                </a:solidFill>
              </a:defRPr>
            </a:lvl2pPr>
            <a:lvl3pPr>
              <a:defRPr>
                <a:solidFill>
                  <a:srgbClr val="173963"/>
                </a:solidFill>
              </a:defRPr>
            </a:lvl3pPr>
            <a:lvl4pPr>
              <a:defRPr>
                <a:solidFill>
                  <a:srgbClr val="173963"/>
                </a:solidFill>
              </a:defRPr>
            </a:lvl4pPr>
            <a:lvl5pPr>
              <a:defRPr>
                <a:solidFill>
                  <a:srgbClr val="173963"/>
                </a:solidFill>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Straight Connector 8"/>
          <p:cNvSpPr/>
          <p:nvPr/>
        </p:nvSpPr>
        <p:spPr>
          <a:xfrm>
            <a:off x="1121518" y="6303224"/>
            <a:ext cx="7741347" cy="1"/>
          </a:xfrm>
          <a:prstGeom prst="line">
            <a:avLst/>
          </a:prstGeom>
          <a:ln w="25400" cap="rnd">
            <a:solidFill>
              <a:srgbClr val="173963"/>
            </a:solidFill>
            <a:custDash>
              <a:ds d="100000" sp="200000"/>
            </a:custDash>
          </a:ln>
          <a:effectLst>
            <a:outerShdw blurRad="190500" dist="228600" dir="2700000" rotWithShape="0">
              <a:srgbClr val="000000">
                <a:alpha val="25500"/>
              </a:srgbClr>
            </a:outerShdw>
          </a:effectLst>
        </p:spPr>
        <p:txBody>
          <a:bodyPr lIns="45719" rIns="45719"/>
          <a:lstStyle/>
          <a:p>
            <a:pPr>
              <a:defRPr>
                <a:solidFill>
                  <a:srgbClr val="FFFFFF"/>
                </a:solidFill>
              </a:defRPr>
            </a:pPr>
            <a:endParaRPr/>
          </a:p>
        </p:txBody>
      </p:sp>
      <p:sp>
        <p:nvSpPr>
          <p:cNvPr id="4" name="Slide Number"/>
          <p:cNvSpPr txBox="1">
            <a:spLocks noGrp="1"/>
          </p:cNvSpPr>
          <p:nvPr>
            <p:ph type="sldNum" sz="quarter" idx="2"/>
          </p:nvPr>
        </p:nvSpPr>
        <p:spPr>
          <a:xfrm>
            <a:off x="8708898" y="6423025"/>
            <a:ext cx="143003" cy="165101"/>
          </a:xfrm>
          <a:prstGeom prst="rect">
            <a:avLst/>
          </a:prstGeom>
          <a:ln w="12700">
            <a:miter lim="400000"/>
          </a:ln>
        </p:spPr>
        <p:txBody>
          <a:bodyPr wrap="none" lIns="0" tIns="0" rIns="0" bIns="0" anchor="b">
            <a:spAutoFit/>
          </a:bodyPr>
          <a:lstStyle>
            <a:lvl1pPr algn="r">
              <a:defRPr sz="1000">
                <a:solidFill>
                  <a:srgbClr val="173963"/>
                </a:solidFill>
                <a:latin typeface="Source Sans Pro Semibold"/>
                <a:ea typeface="Source Sans Pro Semibold"/>
                <a:cs typeface="Source Sans Pro Semibold"/>
                <a:sym typeface="Source Sans Pro Semibold"/>
              </a:defRPr>
            </a:lvl1pPr>
          </a:lstStyle>
          <a:p>
            <a:fld id="{86CB4B4D-7CA3-9044-876B-883B54F8677D}" type="slidenum">
              <a:rPr/>
              <a:pPr/>
              <a:t>‹#›</a:t>
            </a:fld>
            <a:endParaRPr/>
          </a:p>
        </p:txBody>
      </p:sp>
      <p:pic>
        <p:nvPicPr>
          <p:cNvPr id="5" name="VDEM_Seal_ElectronicUse_FullColor_RGB.png" descr="VDEM_Seal_ElectronicUse_FullColor_RGB.png"/>
          <p:cNvPicPr>
            <a:picLocks noChangeAspect="1"/>
          </p:cNvPicPr>
          <p:nvPr/>
        </p:nvPicPr>
        <p:blipFill>
          <a:blip r:embed="rId3" cstate="print"/>
          <a:stretch>
            <a:fillRect/>
          </a:stretch>
        </p:blipFill>
        <p:spPr>
          <a:xfrm>
            <a:off x="224692" y="5900160"/>
            <a:ext cx="806129" cy="806129"/>
          </a:xfrm>
          <a:prstGeom prst="rect">
            <a:avLst/>
          </a:prstGeom>
          <a:ln w="12700">
            <a:miter lim="400000"/>
          </a:ln>
        </p:spPr>
      </p:pic>
      <p:sp>
        <p:nvSpPr>
          <p:cNvPr id="6" name="Body Level One…"/>
          <p:cNvSpPr txBox="1">
            <a:spLocks noGrp="1"/>
          </p:cNvSpPr>
          <p:nvPr>
            <p:ph type="body" idx="1"/>
          </p:nvPr>
        </p:nvSpPr>
        <p:spPr>
          <a:xfrm>
            <a:off x="457200" y="1600200"/>
            <a:ext cx="8229600" cy="319315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2pPr>
              <a:buClr>
                <a:srgbClr val="FFFFFF"/>
              </a:buClr>
              <a:buChar char="-"/>
            </a:lvl2pPr>
            <a:lvl3pPr marL="1196201" indent="-290945">
              <a:buClr>
                <a:srgbClr val="F9F9F9"/>
              </a:buClr>
              <a:buSzPct val="95000"/>
            </a:lvl3pPr>
            <a:lvl4pPr marL="1426463" indent="-256032">
              <a:buClr>
                <a:srgbClr val="F9F9F9"/>
              </a:buClr>
              <a:buChar char="-"/>
            </a:lvl4pPr>
            <a:lvl5pPr marL="1618488" indent="-256032">
              <a:buClr>
                <a:srgbClr val="F9F9F9"/>
              </a:buClr>
              <a:buChar char="‣"/>
            </a:lvl5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1" r:id="rId1"/>
  </p:sldLayoutIdLst>
  <p:transition spd="med"/>
  <p:txStyles>
    <p:titleStyle>
      <a:lvl1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1pPr>
      <a:lvl2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2pPr>
      <a:lvl3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3pPr>
      <a:lvl4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4pPr>
      <a:lvl5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5pPr>
      <a:lvl6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6pPr>
      <a:lvl7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7pPr>
      <a:lvl8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8pPr>
      <a:lvl9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9pPr>
    </p:titleStyle>
    <p:bodyStyle>
      <a:lvl1pPr marL="260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1pPr>
      <a:lvl2pPr marL="641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2pPr>
      <a:lvl3pPr marL="1022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3pPr>
      <a:lvl4pPr marL="1403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4pPr>
      <a:lvl5pPr marL="1784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5pPr>
      <a:lvl6pPr marL="2165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6pPr>
      <a:lvl7pPr marL="2546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7pPr>
      <a:lvl8pPr marL="2927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8pPr>
      <a:lvl9pPr marL="3308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9pPr>
    </p:bodyStyle>
    <p:other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Source Sans Pro Semi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gis.fema.gov/maps/dec_4602.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ma.gov/sites/default/files/documents/fema_pappg-v4-updated-links_policy_6-1-2020.pdf"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grantee.fema.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DisasterLoan.sba.gov/ela/s"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ema.gov/sites/default/files/documents/fema_pappg-v4-updated-links_policy_6-1-2020.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fema.gov/schedule-equipment-rat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fema.gov/procurement-disaster-assistance-team"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fema.gov/media-library/assets/documents/136901"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grantee.fema.gov/"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www.fema.gov/disasters/disaster-recovery-reform-act-2018" TargetMode="External"/><Relationship Id="rId2" Type="http://schemas.openxmlformats.org/officeDocument/2006/relationships/hyperlink" Target="https://www.fema.gov/sites/default/files/documents/fema_pappg-v4-updated-links_policy_6-1-2020.pdf" TargetMode="External"/><Relationship Id="rId1" Type="http://schemas.openxmlformats.org/officeDocument/2006/relationships/slideLayout" Target="../slideLayouts/slideLayout1.xml"/><Relationship Id="rId5" Type="http://schemas.openxmlformats.org/officeDocument/2006/relationships/hyperlink" Target="https://www.fema.gov/assistance/public/policy-guidance-fact-sheets/section-1235b-consensus-based-codes-and-standards" TargetMode="External"/><Relationship Id="rId4" Type="http://schemas.openxmlformats.org/officeDocument/2006/relationships/hyperlink" Target="https://www.fema.gov/sites/default/files/2020-10/fema_building-dode-floodplain-management-ddministration-enforcement-policy_drra-1206_signed_10-15-2020.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visitor.r20.constantcontact.com/manage/optin?v=001EYE_9pNc5E12RrJpfh0piV8AvVMPXimFQs41E4eI6XtKw4N5jUfqWUzFkXkvKD3jwNt1u7yj2laUz_Tt_H4K-qvPoV6FZrHzBOvWJ1n5VPZnT8VjVg8qP9z3kxehGUocY_TSKO8UBeuO7Wzu6Y9dIBZpqyMIavcV_NF-tox_TJA%3D"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21C043-3967-488E-9183-102CC5E26869}"/>
              </a:ext>
            </a:extLst>
          </p:cNvPr>
          <p:cNvSpPr/>
          <p:nvPr/>
        </p:nvSpPr>
        <p:spPr>
          <a:xfrm>
            <a:off x="304800" y="1371600"/>
            <a:ext cx="8305800" cy="3847207"/>
          </a:xfrm>
          <a:prstGeom prst="rect">
            <a:avLst/>
          </a:prstGeom>
        </p:spPr>
        <p:txBody>
          <a:bodyPr wrap="square" lIns="91440" tIns="45720" rIns="91440" bIns="45720" anchor="t">
            <a:spAutoFit/>
          </a:bodyPr>
          <a:lstStyle/>
          <a:p>
            <a:pPr algn="ctr"/>
            <a:r>
              <a:rPr lang="en-US" sz="4000" b="1" dirty="0">
                <a:solidFill>
                  <a:srgbClr val="1C3C69"/>
                </a:solidFill>
                <a:latin typeface="Calibri"/>
                <a:cs typeface="Calibri"/>
              </a:rPr>
              <a:t>Applicant Briefing</a:t>
            </a:r>
          </a:p>
          <a:p>
            <a:pPr algn="ctr"/>
            <a:r>
              <a:rPr lang="en-US" sz="3600" dirty="0">
                <a:solidFill>
                  <a:srgbClr val="1C3C69"/>
                </a:solidFill>
                <a:latin typeface="Calibri"/>
                <a:cs typeface="Calibri"/>
              </a:rPr>
              <a:t>Public Assistance (PA) Program</a:t>
            </a:r>
          </a:p>
          <a:p>
            <a:pPr algn="ctr"/>
            <a:endParaRPr lang="en-US" sz="3200">
              <a:solidFill>
                <a:srgbClr val="1C3C69"/>
              </a:solidFill>
              <a:latin typeface="Calibri" panose="020F0502020204030204" pitchFamily="34" charset="0"/>
              <a:cs typeface="Calibri" panose="020F0502020204030204" pitchFamily="34" charset="0"/>
            </a:endParaRPr>
          </a:p>
          <a:p>
            <a:pPr algn="ctr"/>
            <a:r>
              <a:rPr lang="en-US" sz="3200" b="1" dirty="0">
                <a:solidFill>
                  <a:srgbClr val="1C3C69"/>
                </a:solidFill>
                <a:latin typeface="Calibri"/>
                <a:cs typeface="Calibri"/>
              </a:rPr>
              <a:t>FEMA-DR-4644-VA</a:t>
            </a:r>
            <a:endParaRPr lang="en-US" sz="3200" b="1" dirty="0">
              <a:solidFill>
                <a:srgbClr val="1C3C69"/>
              </a:solidFill>
              <a:latin typeface="Calibri" panose="020F0502020204030204" pitchFamily="34" charset="0"/>
              <a:cs typeface="Calibri" panose="020F0502020204030204" pitchFamily="34" charset="0"/>
            </a:endParaRPr>
          </a:p>
          <a:p>
            <a:pPr algn="ctr"/>
            <a:r>
              <a:rPr lang="en-US" sz="3200" b="1" dirty="0">
                <a:solidFill>
                  <a:srgbClr val="1C3C69"/>
                </a:solidFill>
                <a:latin typeface="Calibri"/>
                <a:cs typeface="Calibri"/>
              </a:rPr>
              <a:t>“Severe Winter Storms, and Snowstorm”</a:t>
            </a:r>
          </a:p>
          <a:p>
            <a:pPr algn="ctr"/>
            <a:endParaRPr lang="en-US">
              <a:solidFill>
                <a:srgbClr val="1C3C69"/>
              </a:solidFill>
              <a:latin typeface="Calibri" panose="020F0502020204030204" pitchFamily="34" charset="0"/>
              <a:cs typeface="Calibri" panose="020F0502020204030204" pitchFamily="34" charset="0"/>
            </a:endParaRPr>
          </a:p>
          <a:p>
            <a:pPr algn="ctr"/>
            <a:r>
              <a:rPr lang="en-US" dirty="0">
                <a:solidFill>
                  <a:srgbClr val="1C3C69"/>
                </a:solidFill>
                <a:latin typeface="Calibri"/>
                <a:cs typeface="Calibri"/>
              </a:rPr>
              <a:t>Presented by the</a:t>
            </a:r>
          </a:p>
          <a:p>
            <a:pPr algn="ctr"/>
            <a:r>
              <a:rPr lang="en-US" dirty="0">
                <a:solidFill>
                  <a:srgbClr val="1C3C69"/>
                </a:solidFill>
                <a:latin typeface="Calibri"/>
                <a:cs typeface="Calibri"/>
              </a:rPr>
              <a:t>Recovery Section of the </a:t>
            </a:r>
            <a:endParaRPr lang="en-US" dirty="0">
              <a:solidFill>
                <a:srgbClr val="1C3C69"/>
              </a:solidFill>
              <a:latin typeface="Calibri" panose="020F0502020204030204" pitchFamily="34" charset="0"/>
              <a:cs typeface="Calibri" panose="020F0502020204030204" pitchFamily="34" charset="0"/>
            </a:endParaRPr>
          </a:p>
          <a:p>
            <a:pPr algn="ctr"/>
            <a:r>
              <a:rPr lang="en-US" dirty="0">
                <a:solidFill>
                  <a:srgbClr val="1C3C69"/>
                </a:solidFill>
                <a:latin typeface="Calibri"/>
                <a:cs typeface="Calibri"/>
              </a:rPr>
              <a:t>Virginia Emergency Support Team (VEST)</a:t>
            </a:r>
          </a:p>
        </p:txBody>
      </p:sp>
    </p:spTree>
    <p:extLst>
      <p:ext uri="{BB962C8B-B14F-4D97-AF65-F5344CB8AC3E}">
        <p14:creationId xmlns:p14="http://schemas.microsoft.com/office/powerpoint/2010/main" val="326376358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CB0966A-744A-4BB0-9E63-E77D60961DBA}"/>
              </a:ext>
            </a:extLst>
          </p:cNvPr>
          <p:cNvSpPr txBox="1">
            <a:spLocks noChangeArrowheads="1"/>
          </p:cNvSpPr>
          <p:nvPr/>
        </p:nvSpPr>
        <p:spPr bwMode="blackWhite">
          <a:xfrm>
            <a:off x="0" y="76200"/>
            <a:ext cx="9144000" cy="1066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4800">
                <a:solidFill>
                  <a:srgbClr val="1C3C69"/>
                </a:solidFill>
                <a:cs typeface="Calibri" panose="020F0502020204030204" pitchFamily="34" charset="0"/>
              </a:rPr>
              <a:t>Vdem.emgrants.com</a:t>
            </a:r>
          </a:p>
        </p:txBody>
      </p:sp>
      <p:sp>
        <p:nvSpPr>
          <p:cNvPr id="3" name="Rectangle 3">
            <a:extLst>
              <a:ext uri="{FF2B5EF4-FFF2-40B4-BE49-F238E27FC236}">
                <a16:creationId xmlns:a16="http://schemas.microsoft.com/office/drawing/2014/main" id="{983ADD26-29F0-4623-B995-BBC2168FE0E6}"/>
              </a:ext>
            </a:extLst>
          </p:cNvPr>
          <p:cNvSpPr txBox="1">
            <a:spLocks noChangeArrowheads="1"/>
          </p:cNvSpPr>
          <p:nvPr/>
        </p:nvSpPr>
        <p:spPr bwMode="blackWhite">
          <a:xfrm>
            <a:off x="228600" y="1673225"/>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120000"/>
              <a:buFontTx/>
              <a:buNone/>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lgn="l" eaLnBrk="1" hangingPunct="1">
              <a:lnSpc>
                <a:spcPct val="80000"/>
              </a:lnSpc>
              <a:defRPr/>
            </a:pPr>
            <a:r>
              <a:rPr lang="en-US" sz="2400">
                <a:solidFill>
                  <a:srgbClr val="1C3C69"/>
                </a:solidFill>
                <a:cs typeface="Calibri" panose="020F0502020204030204" pitchFamily="34" charset="0"/>
              </a:rPr>
              <a:t>Allows you to:</a:t>
            </a:r>
          </a:p>
          <a:p>
            <a:pPr marL="457200" lvl="1" indent="0" eaLnBrk="1" hangingPunct="1">
              <a:lnSpc>
                <a:spcPct val="80000"/>
              </a:lnSpc>
              <a:defRPr/>
            </a:pPr>
            <a:r>
              <a:rPr lang="en-US" sz="2400">
                <a:solidFill>
                  <a:srgbClr val="1C3C69"/>
                </a:solidFill>
                <a:cs typeface="Calibri" panose="020F0502020204030204" pitchFamily="34" charset="0"/>
              </a:rPr>
              <a:t> Access project information</a:t>
            </a:r>
          </a:p>
          <a:p>
            <a:pPr marL="457200" lvl="1" indent="0" eaLnBrk="1" hangingPunct="1">
              <a:lnSpc>
                <a:spcPct val="80000"/>
              </a:lnSpc>
              <a:defRPr/>
            </a:pPr>
            <a:r>
              <a:rPr lang="en-US" sz="2400">
                <a:solidFill>
                  <a:srgbClr val="1C3C69"/>
                </a:solidFill>
                <a:cs typeface="Calibri" panose="020F0502020204030204" pitchFamily="34" charset="0"/>
              </a:rPr>
              <a:t> Submit requests for reimbursement</a:t>
            </a:r>
          </a:p>
          <a:p>
            <a:pPr marL="457200" lvl="1" indent="0" eaLnBrk="1" hangingPunct="1">
              <a:lnSpc>
                <a:spcPct val="80000"/>
              </a:lnSpc>
              <a:defRPr/>
            </a:pPr>
            <a:r>
              <a:rPr lang="en-US" sz="2400">
                <a:solidFill>
                  <a:srgbClr val="1C3C69"/>
                </a:solidFill>
                <a:cs typeface="Calibri" panose="020F0502020204030204" pitchFamily="34" charset="0"/>
              </a:rPr>
              <a:t> Monitor the status of payments </a:t>
            </a:r>
          </a:p>
          <a:p>
            <a:pPr marL="457200" lvl="1" indent="0" eaLnBrk="1" hangingPunct="1">
              <a:lnSpc>
                <a:spcPct val="80000"/>
              </a:lnSpc>
              <a:defRPr/>
            </a:pPr>
            <a:r>
              <a:rPr lang="en-US" sz="2400">
                <a:solidFill>
                  <a:srgbClr val="1C3C69"/>
                </a:solidFill>
                <a:cs typeface="Calibri" panose="020F0502020204030204" pitchFamily="34" charset="0"/>
              </a:rPr>
              <a:t> Submit Quarterly Reports</a:t>
            </a:r>
          </a:p>
          <a:p>
            <a:pPr marL="457200" lvl="1" indent="0" eaLnBrk="1" hangingPunct="1">
              <a:lnSpc>
                <a:spcPct val="80000"/>
              </a:lnSpc>
              <a:defRPr/>
            </a:pPr>
            <a:r>
              <a:rPr lang="en-US" sz="2400">
                <a:solidFill>
                  <a:srgbClr val="1C3C69"/>
                </a:solidFill>
                <a:cs typeface="Calibri" panose="020F0502020204030204" pitchFamily="34" charset="0"/>
              </a:rPr>
              <a:t> Request extensions and scope of work </a:t>
            </a:r>
          </a:p>
          <a:p>
            <a:pPr marL="457200" lvl="1" indent="0" eaLnBrk="1" hangingPunct="1">
              <a:lnSpc>
                <a:spcPct val="80000"/>
              </a:lnSpc>
              <a:buFont typeface="Tahoma" pitchFamily="34" charset="0"/>
              <a:buNone/>
              <a:defRPr/>
            </a:pPr>
            <a:r>
              <a:rPr lang="en-US" sz="2400">
                <a:solidFill>
                  <a:srgbClr val="1C3C69"/>
                </a:solidFill>
                <a:cs typeface="Calibri" panose="020F0502020204030204" pitchFamily="34" charset="0"/>
              </a:rPr>
              <a:t>   changes</a:t>
            </a:r>
          </a:p>
          <a:p>
            <a:pPr marL="457200" lvl="1" indent="0" eaLnBrk="1" hangingPunct="1">
              <a:lnSpc>
                <a:spcPct val="80000"/>
              </a:lnSpc>
              <a:defRPr/>
            </a:pPr>
            <a:r>
              <a:rPr lang="en-US" sz="2400">
                <a:solidFill>
                  <a:srgbClr val="1C3C69"/>
                </a:solidFill>
                <a:cs typeface="Calibri" panose="020F0502020204030204" pitchFamily="34" charset="0"/>
              </a:rPr>
              <a:t> Generate financial reports</a:t>
            </a:r>
          </a:p>
          <a:p>
            <a:pPr marL="457200" lvl="1" indent="0" eaLnBrk="1" hangingPunct="1">
              <a:lnSpc>
                <a:spcPct val="80000"/>
              </a:lnSpc>
              <a:defRPr/>
            </a:pPr>
            <a:r>
              <a:rPr lang="en-US" sz="2400">
                <a:solidFill>
                  <a:srgbClr val="1C3C69"/>
                </a:solidFill>
                <a:cs typeface="Calibri" panose="020F0502020204030204" pitchFamily="34" charset="0"/>
              </a:rPr>
              <a:t> Request for closeout of project</a:t>
            </a:r>
          </a:p>
        </p:txBody>
      </p:sp>
    </p:spTree>
    <p:extLst>
      <p:ext uri="{BB962C8B-B14F-4D97-AF65-F5344CB8AC3E}">
        <p14:creationId xmlns:p14="http://schemas.microsoft.com/office/powerpoint/2010/main" val="426739811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3B030AE-735E-4251-B3DA-EC95ED0105C4}"/>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0" cap="none" spc="0" normalizeH="0" baseline="0" noProof="0">
                <a:ln>
                  <a:noFill/>
                </a:ln>
                <a:solidFill>
                  <a:srgbClr val="1F497D"/>
                </a:solidFill>
                <a:effectLst/>
                <a:uLnTx/>
                <a:uFillTx/>
                <a:latin typeface="Calibri" panose="020F0502020204030204" pitchFamily="34" charset="0"/>
                <a:ea typeface="+mj-ea"/>
                <a:cs typeface="+mj-cs"/>
              </a:rPr>
              <a:t>FEMA Grants Portal</a:t>
            </a:r>
          </a:p>
        </p:txBody>
      </p:sp>
      <p:sp>
        <p:nvSpPr>
          <p:cNvPr id="3" name="Content Placeholder 3">
            <a:extLst>
              <a:ext uri="{FF2B5EF4-FFF2-40B4-BE49-F238E27FC236}">
                <a16:creationId xmlns:a16="http://schemas.microsoft.com/office/drawing/2014/main" id="{C70B862B-1E16-4B4E-9249-A6013D7948EF}"/>
              </a:ext>
            </a:extLst>
          </p:cNvPr>
          <p:cNvSpPr txBox="1">
            <a:spLocks/>
          </p:cNvSpPr>
          <p:nvPr/>
        </p:nvSpPr>
        <p:spPr bwMode="auto">
          <a:xfrm>
            <a:off x="304800" y="1524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Submission of RPA</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Submission of documentation </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Projects are written and signed</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All reviews and approvals take place</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Monitor &amp; Manage projects</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Creates Transparency across all levels of government</a:t>
            </a:r>
          </a:p>
          <a:p>
            <a:pPr marL="342900" marR="0" lvl="3" indent="-3429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Must use </a:t>
            </a:r>
            <a:r>
              <a:rPr kumimoji="0" lang="en-US" altLang="en-US" sz="2800" b="1" i="0" u="none" strike="noStrike" kern="0" cap="none" spc="0" normalizeH="0" baseline="0" noProof="0">
                <a:ln>
                  <a:noFill/>
                </a:ln>
                <a:solidFill>
                  <a:srgbClr val="1F497D"/>
                </a:solidFill>
                <a:effectLst/>
                <a:uLnTx/>
                <a:uFillTx/>
                <a:latin typeface="Calibri" panose="020F0502020204030204" pitchFamily="34" charset="0"/>
              </a:rPr>
              <a:t>Microsoft Edge or Mozilla Firefox </a:t>
            </a:r>
            <a:r>
              <a:rPr kumimoji="0" lang="en-US" altLang="en-US" sz="2800" b="0" i="0" u="none" strike="noStrike" kern="0" cap="none" spc="0" normalizeH="0" baseline="0" noProof="0">
                <a:ln>
                  <a:noFill/>
                </a:ln>
                <a:solidFill>
                  <a:srgbClr val="1F497D"/>
                </a:solidFill>
                <a:effectLst/>
                <a:uLnTx/>
                <a:uFillTx/>
                <a:latin typeface="Calibri" panose="020F0502020204030204" pitchFamily="34" charset="0"/>
              </a:rPr>
              <a:t>for full functionality</a:t>
            </a:r>
          </a:p>
        </p:txBody>
      </p:sp>
    </p:spTree>
    <p:extLst>
      <p:ext uri="{BB962C8B-B14F-4D97-AF65-F5344CB8AC3E}">
        <p14:creationId xmlns:p14="http://schemas.microsoft.com/office/powerpoint/2010/main" val="215757198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0AA4C4-73AD-4098-B1A7-E57992CB58EF}"/>
              </a:ext>
            </a:extLst>
          </p:cNvPr>
          <p:cNvSpPr txBox="1">
            <a:spLocks noChangeArrowheads="1"/>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Roles and Responsibilities</a:t>
            </a:r>
          </a:p>
        </p:txBody>
      </p:sp>
      <p:graphicFrame>
        <p:nvGraphicFramePr>
          <p:cNvPr id="5" name="Group 82">
            <a:extLst>
              <a:ext uri="{FF2B5EF4-FFF2-40B4-BE49-F238E27FC236}">
                <a16:creationId xmlns:a16="http://schemas.microsoft.com/office/drawing/2014/main" id="{64C67FD4-7A49-432D-9A62-698261EFEFD3}"/>
              </a:ext>
            </a:extLst>
          </p:cNvPr>
          <p:cNvGraphicFramePr>
            <a:graphicFrameLocks/>
          </p:cNvGraphicFramePr>
          <p:nvPr>
            <p:extLst>
              <p:ext uri="{D42A27DB-BD31-4B8C-83A1-F6EECF244321}">
                <p14:modId xmlns:p14="http://schemas.microsoft.com/office/powerpoint/2010/main" val="4194955488"/>
              </p:ext>
            </p:extLst>
          </p:nvPr>
        </p:nvGraphicFramePr>
        <p:xfrm>
          <a:off x="628650" y="1524000"/>
          <a:ext cx="7886700" cy="3954780"/>
        </p:xfrm>
        <a:graphic>
          <a:graphicData uri="http://schemas.openxmlformats.org/drawingml/2006/table">
            <a:tbl>
              <a:tblPr/>
              <a:tblGrid>
                <a:gridCol w="2420567">
                  <a:extLst>
                    <a:ext uri="{9D8B030D-6E8A-4147-A177-3AD203B41FA5}">
                      <a16:colId xmlns:a16="http://schemas.microsoft.com/office/drawing/2014/main" val="20000"/>
                    </a:ext>
                  </a:extLst>
                </a:gridCol>
                <a:gridCol w="2759295">
                  <a:extLst>
                    <a:ext uri="{9D8B030D-6E8A-4147-A177-3AD203B41FA5}">
                      <a16:colId xmlns:a16="http://schemas.microsoft.com/office/drawing/2014/main" val="20001"/>
                    </a:ext>
                  </a:extLst>
                </a:gridCol>
                <a:gridCol w="2706838">
                  <a:extLst>
                    <a:ext uri="{9D8B030D-6E8A-4147-A177-3AD203B41FA5}">
                      <a16:colId xmlns:a16="http://schemas.microsoft.com/office/drawing/2014/main" val="20002"/>
                    </a:ext>
                  </a:extLst>
                </a:gridCol>
              </a:tblGrid>
              <a:tr h="422910">
                <a:tc>
                  <a:txBody>
                    <a:bodyPr/>
                    <a:lstStyle>
                      <a:lvl1pPr marL="0" marR="0" indent="0"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374775"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0"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altLang="en-US" sz="2100" b="0" i="0" u="none" strike="noStrike" cap="none" normalizeH="0" baseline="0">
                          <a:ln>
                            <a:noFill/>
                          </a:ln>
                          <a:solidFill>
                            <a:schemeClr val="tx1"/>
                          </a:solidFill>
                          <a:effectLst/>
                          <a:latin typeface="Calibri" panose="020F0502020204030204" pitchFamily="34" charset="0"/>
                        </a:rPr>
                        <a:t>Applicant</a:t>
                      </a:r>
                    </a:p>
                  </a:txBody>
                  <a:tcPr marL="51435" marR="51435" marT="51435" marB="51435" anchor="b" horzOverflow="overflow">
                    <a:lnL cap="flat">
                      <a:noFill/>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A1902D">
                        <a:alpha val="75000"/>
                      </a:srgbClr>
                    </a:solidFill>
                  </a:tcPr>
                </a:tc>
                <a:tc>
                  <a:txBody>
                    <a:bodyPr/>
                    <a:lstStyle>
                      <a:lvl1pPr marL="0" marR="0" indent="0"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374775"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0"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altLang="en-US" sz="2100" b="0" i="0" u="none" strike="noStrike" cap="none" normalizeH="0" baseline="0">
                          <a:ln>
                            <a:noFill/>
                          </a:ln>
                          <a:solidFill>
                            <a:schemeClr val="tx1"/>
                          </a:solidFill>
                          <a:effectLst/>
                          <a:latin typeface="Calibri" panose="020F0502020204030204" pitchFamily="34" charset="0"/>
                        </a:rPr>
                        <a:t>Recipient (VDEM)</a:t>
                      </a:r>
                    </a:p>
                  </a:txBody>
                  <a:tcPr marL="51435" marR="51435" marT="51435" marB="51435" anchor="b"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A1902D">
                        <a:alpha val="75000"/>
                      </a:srgbClr>
                    </a:solidFill>
                  </a:tcPr>
                </a:tc>
                <a:tc>
                  <a:txBody>
                    <a:bodyPr/>
                    <a:lstStyle>
                      <a:lvl1pPr marL="0" marR="0" indent="0"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374775"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0"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0"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100" b="0" i="0" u="none" strike="noStrike" cap="none" normalizeH="0" baseline="0">
                          <a:ln>
                            <a:noFill/>
                          </a:ln>
                          <a:solidFill>
                            <a:schemeClr val="tx1"/>
                          </a:solidFill>
                          <a:effectLst/>
                          <a:latin typeface="Calibri" panose="020F0502020204030204" pitchFamily="34" charset="0"/>
                        </a:rPr>
                        <a:t>FEMA</a:t>
                      </a:r>
                    </a:p>
                  </a:txBody>
                  <a:tcPr marL="51435" marR="51435" marT="51435" marB="51435" anchor="b" horzOverflow="overflow">
                    <a:lnL w="12700" cap="flat" cmpd="sng" algn="ctr">
                      <a:solidFill>
                        <a:sysClr val="window" lastClr="FFFFFF"/>
                      </a:solidFill>
                      <a:prstDash val="solid"/>
                      <a:round/>
                      <a:headEnd type="none" w="med" len="med"/>
                      <a:tailEnd type="none" w="med" len="med"/>
                    </a:lnL>
                    <a:lnR cap="flat">
                      <a:noFill/>
                    </a:lnR>
                    <a:lnT cap="flat">
                      <a:noFill/>
                    </a:lnT>
                    <a:lnB w="12700" cap="flat" cmpd="sng" algn="ctr">
                      <a:solidFill>
                        <a:sysClr val="window" lastClr="FFFFFF"/>
                      </a:solidFill>
                      <a:prstDash val="solid"/>
                      <a:round/>
                      <a:headEnd type="none" w="med" len="med"/>
                      <a:tailEnd type="none" w="med" len="med"/>
                    </a:lnB>
                    <a:lnTlToBr>
                      <a:noFill/>
                    </a:lnTlToBr>
                    <a:lnBlToTr>
                      <a:noFill/>
                    </a:lnBlToTr>
                    <a:solidFill>
                      <a:srgbClr val="A1902D">
                        <a:alpha val="75000"/>
                      </a:srgbClr>
                    </a:solidFill>
                  </a:tcPr>
                </a:tc>
                <a:extLst>
                  <a:ext uri="{0D108BD9-81ED-4DB2-BD59-A6C34878D82A}">
                    <a16:rowId xmlns:a16="http://schemas.microsoft.com/office/drawing/2014/main" val="10000"/>
                  </a:ext>
                </a:extLst>
              </a:tr>
              <a:tr h="3531870">
                <a:tc>
                  <a:txBody>
                    <a:bodyPr/>
                    <a:lstStyle>
                      <a:lvl1pPr marL="141288" marR="0" indent="-141288"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536700"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2278063"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2735263"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3192463"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3649663"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4106863"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Creates/Maintains Organization Profile in Grants Portal (GP)</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Attends Applicant Briefing</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Submits Request for Public Assistance (RPA) in GP</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sz="1500" b="0" kern="1200">
                          <a:solidFill>
                            <a:srgbClr val="FFFFFF"/>
                          </a:solidFill>
                          <a:latin typeface="Calibri" panose="020F0502020204030204" pitchFamily="34" charset="0"/>
                          <a:ea typeface="+mn-ea"/>
                          <a:cs typeface="+mn-cs"/>
                        </a:rPr>
                        <a:t>Completes Streamlined Project Application and Uploads in GP</a:t>
                      </a:r>
                      <a:endParaRPr lang="en-US" sz="1500" b="0" i="0"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Provides supporting documentation</a:t>
                      </a:r>
                    </a:p>
                  </a:txBody>
                  <a:tcPr marL="51435" marR="51435" marT="51435" marB="51435" horzOverflow="overflow">
                    <a:lnL cap="flat">
                      <a:no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cap="flat">
                      <a:noFill/>
                    </a:lnB>
                    <a:lnTlToBr>
                      <a:noFill/>
                    </a:lnTlToBr>
                    <a:lnBlToTr>
                      <a:noFill/>
                    </a:lnBlToTr>
                    <a:solidFill>
                      <a:srgbClr val="967B97"/>
                    </a:solidFill>
                  </a:tcPr>
                </a:tc>
                <a:tc>
                  <a:txBody>
                    <a:bodyPr/>
                    <a:lstStyle>
                      <a:lvl1pPr marL="141288" marR="0" indent="-141288"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598613"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2339975"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27971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32543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37115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41687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Activates Organization Profiles in GP</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Conducts Applicant Briefing(s)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Reviews RPA and makes recommendation </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Administers Grant Awards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Grant management including reimbursement requests, scope of work changes, time extensions, and closeout</a:t>
                      </a:r>
                    </a:p>
                    <a:p>
                      <a:pPr marL="342900" marR="0" lvl="0" indent="-342900" algn="l" defTabSz="914400" rtl="0" eaLnBrk="1" fontAlgn="base" latinLnBrk="0" hangingPunct="1">
                        <a:lnSpc>
                          <a:spcPct val="100000"/>
                        </a:lnSpc>
                        <a:spcBef>
                          <a:spcPct val="60000"/>
                        </a:spcBef>
                        <a:spcAft>
                          <a:spcPct val="0"/>
                        </a:spcAft>
                        <a:buClrTx/>
                        <a:buSzTx/>
                        <a:buFont typeface="Arial" panose="020B0604020202020204" pitchFamily="34" charset="0"/>
                        <a:buChar char="•"/>
                        <a:tabLst/>
                      </a:pPr>
                      <a:endParaRPr kumimoji="0" lang="en-US" altLang="en-US" sz="1500" b="0" i="0" u="none" strike="noStrike" cap="none" normalizeH="0" baseline="0">
                        <a:ln>
                          <a:noFill/>
                        </a:ln>
                        <a:solidFill>
                          <a:schemeClr val="tx1"/>
                        </a:solidFill>
                        <a:effectLst/>
                        <a:latin typeface="Calibri" panose="020F0502020204030204" pitchFamily="34" charset="0"/>
                      </a:endParaRPr>
                    </a:p>
                  </a:txBody>
                  <a:tcPr marL="51435" marR="51435" marT="51435" marB="5143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cap="flat">
                      <a:noFill/>
                    </a:lnB>
                    <a:lnTlToBr>
                      <a:noFill/>
                    </a:lnTlToBr>
                    <a:lnBlToTr>
                      <a:noFill/>
                    </a:lnBlToTr>
                    <a:solidFill>
                      <a:srgbClr val="6C99A4"/>
                    </a:solidFill>
                  </a:tcPr>
                </a:tc>
                <a:tc>
                  <a:txBody>
                    <a:bodyPr/>
                    <a:lstStyle>
                      <a:lvl1pPr marL="166688" marR="0" indent="-166688" algn="l" defTabSz="914400" latinLnBrk="0">
                        <a:lnSpc>
                          <a:spcPct val="100000"/>
                        </a:lnSpc>
                        <a:spcBef>
                          <a:spcPct val="60000"/>
                        </a:spcBef>
                        <a:spcAft>
                          <a:spcPts val="0"/>
                        </a:spcAft>
                        <a:buClr>
                          <a:schemeClr val="accent1"/>
                        </a:buClr>
                        <a:buSzTx/>
                        <a:buFont typeface="Wingdings" panose="05000000000000000000" pitchFamily="2" charset="2"/>
                        <a:buNone/>
                        <a:tabLst/>
                        <a:defRPr sz="2000" b="1" i="0" u="none" strike="noStrike" cap="none" spc="0" baseline="0">
                          <a:ln>
                            <a:noFill/>
                          </a:ln>
                          <a:solidFill>
                            <a:schemeClr val="tx1"/>
                          </a:solidFill>
                          <a:uFillTx/>
                          <a:latin typeface="Tahoma" panose="020B0604030504040204" pitchFamily="34" charset="0"/>
                          <a:sym typeface="Source Sans Pro Semibold"/>
                        </a:defRPr>
                      </a:lvl1pPr>
                      <a:lvl2pPr marL="566738" marR="0" indent="-2222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2pPr>
                      <a:lvl3pPr marL="1031875" marR="0" indent="-40005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3pPr>
                      <a:lvl4pPr marL="1598613" marR="0" indent="-457200"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4pPr>
                      <a:lvl5pPr marL="2339975" marR="0" indent="-627063" algn="l" defTabSz="914400" latinLnBrk="0">
                        <a:lnSpc>
                          <a:spcPct val="100000"/>
                        </a:lnSpc>
                        <a:spcBef>
                          <a:spcPct val="30000"/>
                        </a:spcBef>
                        <a:spcAft>
                          <a:spcPts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5pPr>
                      <a:lvl6pPr marL="27971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6pPr>
                      <a:lvl7pPr marL="32543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7pPr>
                      <a:lvl8pPr marL="37115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8pPr>
                      <a:lvl9pPr marL="4168775" marR="0" indent="-627063" algn="r" defTabSz="914400" fontAlgn="base" latinLnBrk="0">
                        <a:lnSpc>
                          <a:spcPct val="100000"/>
                        </a:lnSpc>
                        <a:spcBef>
                          <a:spcPct val="30000"/>
                        </a:spcBef>
                        <a:spcAft>
                          <a:spcPct val="0"/>
                        </a:spcAft>
                        <a:buClr>
                          <a:schemeClr val="accent1"/>
                        </a:buClr>
                        <a:buSzTx/>
                        <a:buFont typeface="Wingdings" panose="05000000000000000000" pitchFamily="2" charset="2"/>
                        <a:buNone/>
                        <a:tabLst/>
                        <a:defRPr sz="1900" b="1" i="0" u="none" strike="noStrike" cap="none" spc="0" baseline="0">
                          <a:ln>
                            <a:noFill/>
                          </a:ln>
                          <a:solidFill>
                            <a:schemeClr val="tx1"/>
                          </a:solidFill>
                          <a:uFillTx/>
                          <a:latin typeface="Tahoma" panose="020B0604030504040204" pitchFamily="34" charset="0"/>
                          <a:sym typeface="Source Sans Pro Semibold"/>
                        </a:defRPr>
                      </a:lvl9pPr>
                    </a:lstStyle>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Approve RPAs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Determine Eligibility</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kumimoji="0" lang="en-US" altLang="en-US" sz="1500" b="0" i="0" u="none" strike="noStrike" cap="none" normalizeH="0" baseline="0">
                          <a:ln>
                            <a:noFill/>
                          </a:ln>
                          <a:solidFill>
                            <a:srgbClr val="FFFFFF"/>
                          </a:solidFill>
                          <a:effectLst/>
                          <a:latin typeface="Calibri" panose="020F0502020204030204" pitchFamily="34" charset="0"/>
                        </a:rPr>
                        <a:t>Issue Determination Memos</a:t>
                      </a:r>
                    </a:p>
                    <a:p>
                      <a:pPr marL="342900" marR="0" lvl="0" indent="-3429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pPr>
                      <a:endParaRPr kumimoji="0" lang="en-US" altLang="en-US" sz="1500" b="0" i="0" u="none" strike="noStrike" cap="none" normalizeH="0" baseline="0">
                        <a:ln>
                          <a:noFill/>
                        </a:ln>
                        <a:solidFill>
                          <a:schemeClr val="tx2">
                            <a:lumMod val="20000"/>
                            <a:lumOff val="80000"/>
                          </a:schemeClr>
                        </a:solidFill>
                        <a:effectLst/>
                        <a:latin typeface="Calibri" panose="020F0502020204030204" pitchFamily="34" charset="0"/>
                      </a:endParaRPr>
                    </a:p>
                  </a:txBody>
                  <a:tcPr marL="51435" marR="51435" marT="51435" marB="51435" horzOverflow="overflow">
                    <a:lnL w="12700" cap="flat" cmpd="sng" algn="ctr">
                      <a:solidFill>
                        <a:sysClr val="window" lastClr="FFFFFF"/>
                      </a:solidFill>
                      <a:prstDash val="solid"/>
                      <a:round/>
                      <a:headEnd type="none" w="med" len="med"/>
                      <a:tailEnd type="none" w="med" len="med"/>
                    </a:lnL>
                    <a:lnR cap="flat">
                      <a:noFill/>
                    </a:lnR>
                    <a:lnT w="12700" cap="flat" cmpd="sng" algn="ctr">
                      <a:solidFill>
                        <a:sysClr val="window" lastClr="FFFFFF"/>
                      </a:solidFill>
                      <a:prstDash val="solid"/>
                      <a:round/>
                      <a:headEnd type="none" w="med" len="med"/>
                      <a:tailEnd type="none" w="med" len="med"/>
                    </a:lnT>
                    <a:lnB cap="flat">
                      <a:noFill/>
                    </a:lnB>
                    <a:lnTlToBr>
                      <a:noFill/>
                    </a:lnTlToBr>
                    <a:lnBlToTr>
                      <a:noFill/>
                    </a:lnBlToTr>
                    <a:solidFill>
                      <a:srgbClr val="889ECB"/>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128541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8F0C61-429D-41AA-985E-1653FCC58245}"/>
              </a:ext>
            </a:extLst>
          </p:cNvPr>
          <p:cNvSpPr txBox="1">
            <a:spLocks noChangeArrowheads="1"/>
          </p:cNvSpPr>
          <p:nvPr/>
        </p:nvSpPr>
        <p:spPr bwMode="auto">
          <a:xfrm>
            <a:off x="685800" y="533400"/>
            <a:ext cx="784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426705" rtl="0" eaLnBrk="1" fontAlgn="auto" latinLnBrk="0" hangingPunct="1">
              <a:lnSpc>
                <a:spcPct val="100000"/>
              </a:lnSpc>
              <a:spcBef>
                <a:spcPct val="0"/>
              </a:spcBef>
              <a:spcAft>
                <a:spcPts val="0"/>
              </a:spcAft>
              <a:buClrTx/>
              <a:buSzTx/>
              <a:buFontTx/>
              <a:buNone/>
              <a:tabLst/>
              <a:defRPr/>
            </a:pPr>
            <a:r>
              <a:rPr kumimoji="0" lang="en-US" sz="4800" b="1" i="0" u="none" strike="noStrike" kern="0" cap="none" spc="0" normalizeH="0" baseline="0" noProof="0">
                <a:ln>
                  <a:noFill/>
                </a:ln>
                <a:solidFill>
                  <a:srgbClr val="1C3C69"/>
                </a:solidFill>
                <a:effectLst/>
                <a:uLnTx/>
                <a:uFillTx/>
                <a:latin typeface="Calibri" panose="020F0502020204030204" pitchFamily="34" charset="0"/>
                <a:ea typeface="+mj-ea"/>
                <a:cs typeface="+mj-cs"/>
              </a:rPr>
              <a:t>Declaration Summary</a:t>
            </a:r>
          </a:p>
        </p:txBody>
      </p:sp>
      <p:sp>
        <p:nvSpPr>
          <p:cNvPr id="3" name="Rectangle 3">
            <a:extLst>
              <a:ext uri="{FF2B5EF4-FFF2-40B4-BE49-F238E27FC236}">
                <a16:creationId xmlns:a16="http://schemas.microsoft.com/office/drawing/2014/main" id="{79C6CF79-20FB-4BE1-91BC-5D72383F50BF}"/>
              </a:ext>
            </a:extLst>
          </p:cNvPr>
          <p:cNvSpPr txBox="1">
            <a:spLocks/>
          </p:cNvSpPr>
          <p:nvPr/>
        </p:nvSpPr>
        <p:spPr bwMode="auto">
          <a:xfrm>
            <a:off x="653143" y="1447800"/>
            <a:ext cx="8153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F5F5F"/>
              </a:buClr>
              <a:buSzPct val="120000"/>
              <a:buFontTx/>
              <a:buChar char="•"/>
              <a:tabLst/>
              <a:defRPr/>
            </a:pPr>
            <a:r>
              <a:rPr kumimoji="0" lang="en-US" altLang="en-US" sz="2400" b="0" i="0" u="none" strike="noStrike" kern="0" cap="none" spc="0" normalizeH="0" baseline="0" noProof="0" dirty="0">
                <a:ln>
                  <a:noFill/>
                </a:ln>
                <a:solidFill>
                  <a:srgbClr val="1C3C69"/>
                </a:solidFill>
                <a:effectLst/>
                <a:uLnTx/>
                <a:uFillTx/>
                <a:latin typeface="Calibri"/>
                <a:ea typeface="+mn-ea"/>
                <a:cs typeface="Calibri"/>
              </a:rPr>
              <a:t>President approved Major Disaster Declaration on </a:t>
            </a:r>
            <a:r>
              <a:rPr lang="en-US" altLang="en-US" sz="2400" dirty="0">
                <a:solidFill>
                  <a:srgbClr val="1C3C69"/>
                </a:solidFill>
                <a:latin typeface="Calibri"/>
                <a:cs typeface="Calibri"/>
              </a:rPr>
              <a:t>March</a:t>
            </a:r>
            <a:r>
              <a:rPr kumimoji="0" lang="en-US" altLang="en-US" sz="2400" b="0" i="0" u="none" strike="noStrike" kern="0" cap="none" spc="0" normalizeH="0" baseline="0" noProof="0" dirty="0">
                <a:ln>
                  <a:noFill/>
                </a:ln>
                <a:solidFill>
                  <a:srgbClr val="1C3C69"/>
                </a:solidFill>
                <a:effectLst/>
                <a:uLnTx/>
                <a:uFillTx/>
                <a:latin typeface="Calibri"/>
                <a:ea typeface="+mn-ea"/>
                <a:cs typeface="Calibri"/>
              </a:rPr>
              <a:t> </a:t>
            </a:r>
            <a:r>
              <a:rPr lang="en-US" altLang="en-US" sz="2400" dirty="0">
                <a:solidFill>
                  <a:srgbClr val="1C3C69"/>
                </a:solidFill>
                <a:latin typeface="Calibri"/>
                <a:cs typeface="Calibri"/>
              </a:rPr>
              <a:t>11</a:t>
            </a:r>
            <a:r>
              <a:rPr kumimoji="0" lang="en-US" altLang="en-US" sz="2400" b="0" i="0" u="none" strike="noStrike" kern="0" cap="none" spc="0" normalizeH="0" baseline="0" noProof="0" dirty="0">
                <a:ln>
                  <a:noFill/>
                </a:ln>
                <a:solidFill>
                  <a:srgbClr val="1C3C69"/>
                </a:solidFill>
                <a:effectLst/>
                <a:uLnTx/>
                <a:uFillTx/>
                <a:latin typeface="Calibri"/>
                <a:ea typeface="+mn-ea"/>
                <a:cs typeface="Calibri"/>
              </a:rPr>
              <a:t>, </a:t>
            </a:r>
            <a:r>
              <a:rPr lang="en-US" altLang="en-US" sz="2400" dirty="0">
                <a:solidFill>
                  <a:srgbClr val="1C3C69"/>
                </a:solidFill>
                <a:latin typeface="Calibri"/>
                <a:cs typeface="Calibri"/>
              </a:rPr>
              <a:t>2022</a:t>
            </a:r>
            <a:r>
              <a:rPr kumimoji="0" lang="en-US" altLang="en-US" sz="2400" b="0" i="0" u="none" strike="noStrike" kern="0" cap="none" spc="0" normalizeH="0" baseline="0" noProof="0" dirty="0">
                <a:ln>
                  <a:noFill/>
                </a:ln>
                <a:solidFill>
                  <a:srgbClr val="1C3C69"/>
                </a:solidFill>
                <a:effectLst/>
                <a:uLnTx/>
                <a:uFillTx/>
                <a:latin typeface="Calibri"/>
                <a:ea typeface="+mn-ea"/>
                <a:cs typeface="Calibri"/>
              </a:rPr>
              <a:t>.</a:t>
            </a:r>
            <a:endParaRPr lang="en-US" altLang="en-US" sz="2400" b="0" i="0" u="none" strike="noStrike" kern="0" cap="none" spc="0" normalizeH="0" baseline="0" noProof="0">
              <a:ln>
                <a:noFill/>
              </a:ln>
              <a:solidFill>
                <a:srgbClr val="1C3C69"/>
              </a:solidFill>
              <a:effectLst/>
              <a:uLnTx/>
              <a:uFillTx/>
              <a:latin typeface="Calibri"/>
              <a:ea typeface="+mn-ea"/>
              <a:cs typeface="Calibri"/>
            </a:endParaRPr>
          </a:p>
          <a:p>
            <a:pPr>
              <a:buClr>
                <a:srgbClr val="5F5F5F"/>
              </a:buClr>
              <a:defRPr/>
            </a:pPr>
            <a:r>
              <a:rPr kumimoji="0" lang="en-US" sz="2400" b="0" i="0" u="none" strike="noStrike" kern="0" cap="none" spc="0" normalizeH="0" baseline="0" noProof="0" dirty="0">
                <a:ln>
                  <a:noFill/>
                </a:ln>
                <a:solidFill>
                  <a:srgbClr val="1C3C69"/>
                </a:solidFill>
                <a:effectLst/>
                <a:uLnTx/>
                <a:uFillTx/>
                <a:latin typeface="Calibri"/>
                <a:ea typeface="+mn-ea"/>
                <a:cs typeface="Calibri"/>
              </a:rPr>
              <a:t>Statewide Public Assistance</a:t>
            </a:r>
            <a:r>
              <a:rPr lang="en-US" sz="2400" dirty="0">
                <a:solidFill>
                  <a:srgbClr val="1C3C69"/>
                </a:solidFill>
                <a:latin typeface="Calibri"/>
                <a:cs typeface="Calibri"/>
              </a:rPr>
              <a:t> </a:t>
            </a:r>
            <a:endParaRPr lang="en-US" sz="2400" b="0" i="0" u="none" strike="noStrike" kern="0" cap="none" spc="0" normalizeH="0" baseline="0" noProof="0" dirty="0">
              <a:ln>
                <a:noFill/>
              </a:ln>
              <a:solidFill>
                <a:srgbClr val="1C3C69"/>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sz="2000" b="0" i="0" u="none" strike="noStrike" kern="0" cap="none" spc="0" normalizeH="0" baseline="0" noProof="0" dirty="0">
                <a:ln>
                  <a:noFill/>
                </a:ln>
                <a:solidFill>
                  <a:srgbClr val="1C3C69"/>
                </a:solidFill>
                <a:effectLst/>
                <a:uLnTx/>
                <a:uFillTx/>
                <a:latin typeface="Calibri"/>
                <a:cs typeface="Calibri"/>
              </a:rPr>
              <a:t>All categories of work: A-G</a:t>
            </a:r>
            <a:endParaRPr lang="en-US" sz="2000" b="0" i="0" u="none" strike="noStrike" kern="0" cap="none" spc="0" normalizeH="0" baseline="0" noProof="0" dirty="0">
              <a:ln>
                <a:noFill/>
              </a:ln>
              <a:solidFill>
                <a:srgbClr val="1C3C69"/>
              </a:solidFill>
              <a:effectLst/>
              <a:uLnTx/>
              <a:uFillTx/>
              <a:latin typeface="Calibri"/>
              <a:cs typeface="Calibri"/>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20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1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1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1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1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endParaRPr kumimoji="0" lang="en-US" sz="1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dirty="0">
                <a:ln>
                  <a:noFill/>
                </a:ln>
                <a:solidFill>
                  <a:srgbClr val="1C3C69"/>
                </a:solidFill>
                <a:effectLst/>
                <a:uLnTx/>
                <a:uFillTx/>
                <a:latin typeface="Calibri"/>
                <a:ea typeface="+mn-ea"/>
                <a:cs typeface="Calibri"/>
              </a:rPr>
              <a:t>Hazard Mitigation Grant Program (HMGP)</a:t>
            </a:r>
            <a:endParaRPr lang="en-US" sz="2400" b="0" i="0" u="none" strike="noStrike" kern="0" cap="none" spc="0" normalizeH="0" baseline="0" noProof="0" dirty="0">
              <a:ln>
                <a:noFill/>
              </a:ln>
              <a:solidFill>
                <a:srgbClr val="1C3C69"/>
              </a:solidFill>
              <a:effectLst/>
              <a:uLnTx/>
              <a:uFillTx/>
              <a:latin typeface="Calibri"/>
              <a:ea typeface="+mn-ea"/>
              <a:cs typeface="Calibri"/>
            </a:endParaRP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sz="2000" b="0" i="0" u="none" strike="noStrike" kern="0" cap="none" spc="0" normalizeH="0" baseline="0" noProof="0" dirty="0">
                <a:ln>
                  <a:noFill/>
                </a:ln>
                <a:solidFill>
                  <a:srgbClr val="1C3C69"/>
                </a:solidFill>
                <a:effectLst/>
                <a:uLnTx/>
                <a:uFillTx/>
                <a:latin typeface="Calibri"/>
                <a:cs typeface="Calibri"/>
              </a:rPr>
              <a:t>All areas in the Commonwealth of Virginia are eligible</a:t>
            </a:r>
            <a:endParaRPr lang="en-US" sz="2000" b="0" i="0" u="none" strike="noStrike" kern="0" cap="none" spc="0" normalizeH="0" baseline="0" noProof="0" dirty="0">
              <a:ln>
                <a:noFill/>
              </a:ln>
              <a:solidFill>
                <a:srgbClr val="1C3C69"/>
              </a:solidFill>
              <a:effectLst/>
              <a:uLnTx/>
              <a:uFillTx/>
              <a:latin typeface="Calibri"/>
              <a:cs typeface="Calibri"/>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dirty="0">
                <a:ln>
                  <a:noFill/>
                </a:ln>
                <a:solidFill>
                  <a:srgbClr val="1C3C69"/>
                </a:solidFill>
                <a:effectLst/>
                <a:uLnTx/>
                <a:uFillTx/>
                <a:latin typeface="Calibri"/>
                <a:ea typeface="+mn-ea"/>
                <a:cs typeface="Calibri"/>
              </a:rPr>
              <a:t>Cost Share: 75% federal, 25% non-federal</a:t>
            </a:r>
            <a:endParaRPr lang="en-US" sz="2400" b="0" i="0" u="none" strike="noStrike" kern="0" cap="none" spc="0" normalizeH="0" baseline="0" noProof="0" dirty="0">
              <a:ln>
                <a:noFill/>
              </a:ln>
              <a:solidFill>
                <a:srgbClr val="1C3C69"/>
              </a:solidFill>
              <a:effectLst/>
              <a:uLnTx/>
              <a:uFillTx/>
              <a:latin typeface="Calibri"/>
              <a:ea typeface="+mn-ea"/>
              <a:cs typeface="Calibri"/>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2800" b="1"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
                <a:srgbClr val="5F5F5F"/>
              </a:buClr>
              <a:buSzPct val="120000"/>
              <a:buFontTx/>
              <a:buChar char="•"/>
              <a:tabLst/>
              <a:defRPr/>
            </a:pPr>
            <a:endParaRPr kumimoji="0" lang="en-US" altLang="en-US" sz="3200" b="0" i="0" u="none" strike="noStrike" kern="0" cap="none" spc="0" normalizeH="0" baseline="0" noProof="0">
              <a:ln>
                <a:noFill/>
              </a:ln>
              <a:solidFill>
                <a:srgbClr val="1C3C69"/>
              </a:solidFill>
              <a:effectLst/>
              <a:uLnTx/>
              <a:uFillTx/>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A0B020F6-92D8-46AE-B832-B0B593B1EFF6}"/>
              </a:ext>
            </a:extLst>
          </p:cNvPr>
          <p:cNvPicPr>
            <a:picLocks noChangeAspect="1"/>
          </p:cNvPicPr>
          <p:nvPr/>
        </p:nvPicPr>
        <p:blipFill>
          <a:blip r:embed="rId2"/>
          <a:stretch>
            <a:fillRect/>
          </a:stretch>
        </p:blipFill>
        <p:spPr>
          <a:xfrm>
            <a:off x="3109912" y="3048000"/>
            <a:ext cx="3000375" cy="1524000"/>
          </a:xfrm>
          <a:prstGeom prst="rect">
            <a:avLst/>
          </a:prstGeom>
        </p:spPr>
      </p:pic>
    </p:spTree>
    <p:extLst>
      <p:ext uri="{BB962C8B-B14F-4D97-AF65-F5344CB8AC3E}">
        <p14:creationId xmlns:p14="http://schemas.microsoft.com/office/powerpoint/2010/main" val="119065480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7064-3B75-42C1-B433-E9184214B8AF}"/>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r>
              <a:rPr lang="en-US" sz="4800">
                <a:solidFill>
                  <a:srgbClr val="1C3C69"/>
                </a:solidFill>
                <a:cs typeface="Calibri" panose="020F0502020204030204" pitchFamily="34" charset="0"/>
              </a:rPr>
              <a:t>Incident Period</a:t>
            </a:r>
          </a:p>
        </p:txBody>
      </p:sp>
      <p:sp>
        <p:nvSpPr>
          <p:cNvPr id="3" name="Content Placeholder 2">
            <a:extLst>
              <a:ext uri="{FF2B5EF4-FFF2-40B4-BE49-F238E27FC236}">
                <a16:creationId xmlns:a16="http://schemas.microsoft.com/office/drawing/2014/main" id="{63F0320D-4B44-436A-837F-6BE476BB414D}"/>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buClr>
                <a:schemeClr val="bg1"/>
              </a:buClr>
            </a:pPr>
            <a:r>
              <a:rPr lang="en-US" sz="3000" dirty="0">
                <a:solidFill>
                  <a:srgbClr val="1C3C69"/>
                </a:solidFill>
                <a:latin typeface="Calibri"/>
                <a:cs typeface="Calibri"/>
              </a:rPr>
              <a:t>Eligible damages must have occurred between January 2-3, 2022 and be directly related to the disaster.</a:t>
            </a:r>
          </a:p>
        </p:txBody>
      </p:sp>
    </p:spTree>
    <p:extLst>
      <p:ext uri="{BB962C8B-B14F-4D97-AF65-F5344CB8AC3E}">
        <p14:creationId xmlns:p14="http://schemas.microsoft.com/office/powerpoint/2010/main" val="37655930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154E69-F4C1-484C-A0C1-0561973A387A}"/>
              </a:ext>
            </a:extLst>
          </p:cNvPr>
          <p:cNvSpPr txBox="1">
            <a:spLocks noChangeArrowheads="1"/>
          </p:cNvSpPr>
          <p:nvPr/>
        </p:nvSpPr>
        <p:spPr bwMode="auto">
          <a:xfrm>
            <a:off x="685800" y="533400"/>
            <a:ext cx="7848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426705" rtl="0" eaLnBrk="1" fontAlgn="auto" latinLnBrk="0" hangingPunct="1">
              <a:lnSpc>
                <a:spcPct val="100000"/>
              </a:lnSpc>
              <a:spcBef>
                <a:spcPct val="0"/>
              </a:spcBef>
              <a:spcAft>
                <a:spcPts val="0"/>
              </a:spcAft>
              <a:buClrTx/>
              <a:buSzTx/>
              <a:buFontTx/>
              <a:buNone/>
              <a:tabLst/>
              <a:defRPr/>
            </a:pPr>
            <a:r>
              <a:rPr kumimoji="0" lang="en-US" sz="4800" b="1" i="0" u="none" strike="noStrike" kern="0" cap="none" spc="0" normalizeH="0" baseline="0" noProof="0">
                <a:ln>
                  <a:noFill/>
                </a:ln>
                <a:solidFill>
                  <a:srgbClr val="1C3C69"/>
                </a:solidFill>
                <a:effectLst/>
                <a:uLnTx/>
                <a:uFillTx/>
                <a:latin typeface="Calibri" panose="020F0502020204030204" pitchFamily="34" charset="0"/>
                <a:ea typeface="+mj-ea"/>
                <a:cs typeface="+mj-cs"/>
              </a:rPr>
              <a:t>Potential Applicants</a:t>
            </a:r>
          </a:p>
        </p:txBody>
      </p:sp>
      <p:sp>
        <p:nvSpPr>
          <p:cNvPr id="3" name="Rectangle 3">
            <a:extLst>
              <a:ext uri="{FF2B5EF4-FFF2-40B4-BE49-F238E27FC236}">
                <a16:creationId xmlns:a16="http://schemas.microsoft.com/office/drawing/2014/main" id="{C2C73BEC-A0A3-4365-8989-3DC520D9CF3B}"/>
              </a:ext>
            </a:extLst>
          </p:cNvPr>
          <p:cNvSpPr txBox="1">
            <a:spLocks/>
          </p:cNvSpPr>
          <p:nvPr/>
        </p:nvSpPr>
        <p:spPr bwMode="auto">
          <a:xfrm>
            <a:off x="653143" y="1447800"/>
            <a:ext cx="8153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buClr>
                <a:srgbClr val="5F5F5F"/>
              </a:buClr>
              <a:defRPr/>
            </a:pPr>
            <a:r>
              <a:rPr kumimoji="0" lang="en-US" sz="2400" b="0" i="0" u="none" strike="noStrike" kern="0" cap="none" spc="0" normalizeH="0" baseline="0" noProof="0" dirty="0">
                <a:ln>
                  <a:noFill/>
                </a:ln>
                <a:solidFill>
                  <a:srgbClr val="1F497D"/>
                </a:solidFill>
                <a:effectLst/>
                <a:uLnTx/>
                <a:uFillTx/>
                <a:latin typeface="Calibri"/>
                <a:ea typeface="+mn-ea"/>
                <a:cs typeface="+mn-cs"/>
              </a:rPr>
              <a:t>Potential Applicants for the PA grant program include localities, tribal government, state agencies and certain private non-profits in the following </a:t>
            </a:r>
            <a:r>
              <a:rPr kumimoji="0" lang="en-US" sz="2400" b="0" i="0" u="none" strike="noStrike" kern="0" cap="none" spc="0" normalizeH="0" baseline="0" noProof="0" dirty="0">
                <a:ln>
                  <a:noFill/>
                </a:ln>
                <a:solidFill>
                  <a:srgbClr val="1F497D"/>
                </a:solidFill>
                <a:effectLst/>
                <a:uLnTx/>
                <a:uFillTx/>
                <a:latin typeface="Calibri"/>
                <a:ea typeface="+mn-ea"/>
                <a:cs typeface="+mn-cs"/>
                <a:hlinkClick r:id="rId2"/>
              </a:rPr>
              <a:t>designated jurisdictions</a:t>
            </a:r>
            <a:r>
              <a:rPr kumimoji="0" lang="en-US" sz="2400" b="0" i="0" u="none" strike="noStrike" kern="0" cap="none" spc="0" normalizeH="0" baseline="0" noProof="0" dirty="0">
                <a:ln>
                  <a:noFill/>
                </a:ln>
                <a:solidFill>
                  <a:srgbClr val="1F497D"/>
                </a:solidFill>
                <a:effectLst/>
                <a:uLnTx/>
                <a:uFillTx/>
                <a:latin typeface="Calibri"/>
                <a:ea typeface="+mn-ea"/>
                <a:cs typeface="+mn-cs"/>
              </a:rPr>
              <a:t>:</a:t>
            </a:r>
            <a:r>
              <a:rPr lang="en-US" sz="2400" dirty="0">
                <a:latin typeface="Calibri"/>
              </a:rPr>
              <a:t> </a:t>
            </a:r>
            <a:endParaRPr kumimoji="0" lang="en-US" sz="2400" b="0" i="0" u="none" strike="noStrike" kern="0" cap="none" spc="0" normalizeH="0" baseline="0" noProof="0" dirty="0">
              <a:ln>
                <a:noFill/>
              </a:ln>
              <a:solidFill>
                <a:srgbClr val="1F497D"/>
              </a:solidFill>
              <a:effectLst/>
              <a:uLnTx/>
              <a:uFillTx/>
              <a:latin typeface="Calibri" panose="020F0502020204030204" pitchFamily="34" charset="0"/>
              <a:ea typeface="+mn-ea"/>
              <a:cs typeface="+mn-cs"/>
            </a:endParaRPr>
          </a:p>
          <a:p>
            <a:pPr lvl="1">
              <a:defRPr/>
            </a:pPr>
            <a:r>
              <a:rPr lang="en-US" sz="1800" dirty="0">
                <a:latin typeface="Calibri"/>
              </a:rPr>
              <a:t>Albemarle, Amelia, Appomattox, Bedford, Buckingham, Caroline, Charlotte, Culpeper, Cumberland, Essex, Fauquier, Fluvanna, Goochland, Greene, Hanover, King George, King William, Louisa, Madison, Nelson, Orange, Powhatan, Prince Edward, Rappahannock, Spotsylvania, Stafford</a:t>
            </a:r>
            <a:r>
              <a:rPr kumimoji="0" lang="en-US" sz="1800" b="0" i="0" u="none" strike="noStrike" kern="0" cap="none" spc="0" normalizeH="0" baseline="0" noProof="0" dirty="0">
                <a:ln>
                  <a:noFill/>
                </a:ln>
                <a:solidFill>
                  <a:srgbClr val="1F497D"/>
                </a:solidFill>
                <a:effectLst/>
                <a:uLnTx/>
                <a:uFillTx/>
                <a:latin typeface="Calibri"/>
              </a:rPr>
              <a:t> </a:t>
            </a:r>
            <a:r>
              <a:rPr lang="en-US" sz="1800" dirty="0">
                <a:latin typeface="Calibri"/>
              </a:rPr>
              <a:t>and Westmoreland Counties and the independent city of Fredericksburg. </a:t>
            </a:r>
            <a:endParaRPr lang="en-US" sz="1800" b="0" i="0" u="none" strike="noStrike" kern="0" cap="none" spc="0" normalizeH="0" baseline="0" noProof="0" dirty="0">
              <a:ln>
                <a:noFill/>
              </a:ln>
              <a:solidFill>
                <a:srgbClr val="1F497D"/>
              </a:solidFill>
              <a:effectLst/>
              <a:uLnTx/>
              <a:uFillTx/>
              <a:latin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lang="en-US" sz="2400" i="0" u="none" strike="noStrike" kern="0" cap="none" spc="0" normalizeH="0" baseline="0" noProof="0" dirty="0">
              <a:ln>
                <a:noFill/>
              </a:ln>
              <a:effectLst/>
              <a:uLnTx/>
              <a:uFillTx/>
              <a:latin typeface="Calibri"/>
              <a:ea typeface="+mn-ea"/>
              <a:cs typeface="Helvetica"/>
            </a:endParaRPr>
          </a:p>
          <a:p>
            <a:pPr marL="342900" marR="0" lvl="0" indent="-342900" algn="l" defTabSz="914400" rtl="0" eaLnBrk="1" fontAlgn="base" latinLnBrk="0" hangingPunct="1">
              <a:lnSpc>
                <a:spcPct val="100000"/>
              </a:lnSpc>
              <a:spcBef>
                <a:spcPct val="20000"/>
              </a:spcBef>
              <a:spcAft>
                <a:spcPct val="0"/>
              </a:spcAft>
              <a:buClr>
                <a:srgbClr val="5F5F5F"/>
              </a:buClr>
              <a:buSzPct val="120000"/>
              <a:buFontTx/>
              <a:buChar char="•"/>
              <a:tabLst/>
              <a:defRPr/>
            </a:pPr>
            <a:endParaRPr kumimoji="0" lang="en-US" altLang="en-US" sz="3200" b="0" i="0" u="none" strike="noStrike" kern="0" cap="none" spc="0" normalizeH="0" baseline="0" noProof="0">
              <a:ln>
                <a:noFill/>
              </a:ln>
              <a:solidFill>
                <a:srgbClr val="1C3C6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119733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2A353D-FC13-436A-B250-601165C403C6}"/>
              </a:ext>
            </a:extLst>
          </p:cNvPr>
          <p:cNvPicPr>
            <a:picLocks noChangeAspect="1"/>
          </p:cNvPicPr>
          <p:nvPr/>
        </p:nvPicPr>
        <p:blipFill>
          <a:blip r:embed="rId2"/>
          <a:stretch>
            <a:fillRect/>
          </a:stretch>
        </p:blipFill>
        <p:spPr>
          <a:xfrm>
            <a:off x="195533" y="204191"/>
            <a:ext cx="8954217" cy="6162070"/>
          </a:xfrm>
          <a:prstGeom prst="rect">
            <a:avLst/>
          </a:prstGeom>
        </p:spPr>
      </p:pic>
    </p:spTree>
    <p:extLst>
      <p:ext uri="{BB962C8B-B14F-4D97-AF65-F5344CB8AC3E}">
        <p14:creationId xmlns:p14="http://schemas.microsoft.com/office/powerpoint/2010/main" val="224381967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A4B2-3A59-4FD5-87BB-1F8A8914AE4E}"/>
              </a:ext>
            </a:extLst>
          </p:cNvPr>
          <p:cNvSpPr>
            <a:spLocks noGrp="1"/>
          </p:cNvSpPr>
          <p:nvPr>
            <p:ph type="title"/>
          </p:nvPr>
        </p:nvSpPr>
        <p:spPr/>
        <p:txBody>
          <a:bodyPr lIns="45719" tIns="45720" rIns="45719" bIns="45720" anchor="ctr">
            <a:normAutofit/>
          </a:bodyPr>
          <a:lstStyle/>
          <a:p>
            <a:r>
              <a:rPr lang="en-US" dirty="0"/>
              <a:t>Snow Assistance</a:t>
            </a:r>
          </a:p>
        </p:txBody>
      </p:sp>
      <p:sp>
        <p:nvSpPr>
          <p:cNvPr id="3" name="Text Placeholder 2">
            <a:extLst>
              <a:ext uri="{FF2B5EF4-FFF2-40B4-BE49-F238E27FC236}">
                <a16:creationId xmlns:a16="http://schemas.microsoft.com/office/drawing/2014/main" id="{4DB4AC6E-B09F-4FAF-90B8-1BA6F97C1EB3}"/>
              </a:ext>
            </a:extLst>
          </p:cNvPr>
          <p:cNvSpPr>
            <a:spLocks noGrp="1"/>
          </p:cNvSpPr>
          <p:nvPr>
            <p:ph type="body" idx="1"/>
          </p:nvPr>
        </p:nvSpPr>
        <p:spPr/>
        <p:txBody>
          <a:bodyPr lIns="45719" tIns="45720" rIns="45719" bIns="45720" anchor="t">
            <a:normAutofit/>
          </a:bodyPr>
          <a:lstStyle/>
          <a:p>
            <a:pPr marL="260350" indent="-260350"/>
            <a:r>
              <a:rPr lang="en-US" dirty="0"/>
              <a:t>Is limited to eligible applicants in King George and Stafford County</a:t>
            </a:r>
          </a:p>
          <a:p>
            <a:pPr marL="260350" indent="-260350"/>
            <a:r>
              <a:rPr lang="en-US" dirty="0"/>
              <a:t>Each eligible applicant will be able to select a 48 hour period in which they had their peak cost for snow removal costs. </a:t>
            </a:r>
          </a:p>
        </p:txBody>
      </p:sp>
    </p:spTree>
    <p:extLst>
      <p:ext uri="{BB962C8B-B14F-4D97-AF65-F5344CB8AC3E}">
        <p14:creationId xmlns:p14="http://schemas.microsoft.com/office/powerpoint/2010/main" val="343196768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4E7A9C6-45F2-441D-A5A8-667E5DC57777}"/>
              </a:ext>
            </a:extLst>
          </p:cNvPr>
          <p:cNvSpPr txBox="1">
            <a:spLocks/>
          </p:cNvSpPr>
          <p:nvPr/>
        </p:nvSpPr>
        <p:spPr bwMode="auto">
          <a:xfrm>
            <a:off x="114300" y="87267"/>
            <a:ext cx="9067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r>
              <a:rPr lang="en-US" sz="4800">
                <a:solidFill>
                  <a:srgbClr val="1C3C69"/>
                </a:solidFill>
                <a:cs typeface="Calibri" panose="020F0502020204030204" pitchFamily="34" charset="0"/>
              </a:rPr>
              <a:t>PA Program and Policy Guidance</a:t>
            </a:r>
          </a:p>
        </p:txBody>
      </p:sp>
      <p:sp>
        <p:nvSpPr>
          <p:cNvPr id="3" name="Content Placeholder 7">
            <a:extLst>
              <a:ext uri="{FF2B5EF4-FFF2-40B4-BE49-F238E27FC236}">
                <a16:creationId xmlns:a16="http://schemas.microsoft.com/office/drawing/2014/main" id="{6FB7AA49-FB2C-4214-9C2E-9C6CB31989CE}"/>
              </a:ext>
            </a:extLst>
          </p:cNvPr>
          <p:cNvSpPr txBox="1">
            <a:spLocks/>
          </p:cNvSpPr>
          <p:nvPr/>
        </p:nvSpPr>
        <p:spPr bwMode="auto">
          <a:xfrm>
            <a:off x="4152900" y="1471567"/>
            <a:ext cx="461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28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4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0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18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18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1800">
                <a:solidFill>
                  <a:schemeClr val="tx1"/>
                </a:solidFill>
                <a:effectLst>
                  <a:outerShdw blurRad="38100" dist="38100" dir="2700000" algn="tl">
                    <a:srgbClr val="000000"/>
                  </a:outerShdw>
                </a:effectLst>
                <a:latin typeface="+mn-lt"/>
              </a:defRPr>
            </a:lvl9pPr>
          </a:lstStyle>
          <a:p>
            <a:pPr>
              <a:buClr>
                <a:schemeClr val="bg1"/>
              </a:buClr>
            </a:pPr>
            <a:r>
              <a:rPr lang="en-US">
                <a:solidFill>
                  <a:srgbClr val="1C3C69"/>
                </a:solidFill>
                <a:cs typeface="Calibri" panose="020F0502020204030204" pitchFamily="34" charset="0"/>
              </a:rPr>
              <a:t>Establishes guidance and eligibility criteria for the Public Assistance Program</a:t>
            </a:r>
          </a:p>
        </p:txBody>
      </p:sp>
      <p:pic>
        <p:nvPicPr>
          <p:cNvPr id="4" name="Picture 3">
            <a:extLst>
              <a:ext uri="{FF2B5EF4-FFF2-40B4-BE49-F238E27FC236}">
                <a16:creationId xmlns:a16="http://schemas.microsoft.com/office/drawing/2014/main" id="{6B68EEC1-3D89-43EB-A2B2-983B8711CD55}"/>
              </a:ext>
            </a:extLst>
          </p:cNvPr>
          <p:cNvPicPr>
            <a:picLocks noChangeAspect="1"/>
          </p:cNvPicPr>
          <p:nvPr/>
        </p:nvPicPr>
        <p:blipFill>
          <a:blip r:embed="rId2"/>
          <a:stretch>
            <a:fillRect/>
          </a:stretch>
        </p:blipFill>
        <p:spPr>
          <a:xfrm>
            <a:off x="567690" y="1600804"/>
            <a:ext cx="3086100" cy="3833465"/>
          </a:xfrm>
          <a:prstGeom prst="rect">
            <a:avLst/>
          </a:prstGeom>
        </p:spPr>
      </p:pic>
      <p:sp>
        <p:nvSpPr>
          <p:cNvPr id="5" name="Rectangle 4">
            <a:extLst>
              <a:ext uri="{FF2B5EF4-FFF2-40B4-BE49-F238E27FC236}">
                <a16:creationId xmlns:a16="http://schemas.microsoft.com/office/drawing/2014/main" id="{A8352FFF-CC8A-409E-AAE5-783CF031DC45}"/>
              </a:ext>
            </a:extLst>
          </p:cNvPr>
          <p:cNvSpPr/>
          <p:nvPr/>
        </p:nvSpPr>
        <p:spPr>
          <a:xfrm>
            <a:off x="4572000" y="4572000"/>
            <a:ext cx="4572000" cy="923330"/>
          </a:xfrm>
          <a:prstGeom prst="rect">
            <a:avLst/>
          </a:prstGeom>
          <a:effectLst/>
        </p:spPr>
        <p:txBody>
          <a:bodyPr>
            <a:spAutoFit/>
          </a:bodyPr>
          <a:lstStyle/>
          <a:p>
            <a:pPr fontAlgn="base" hangingPunct="1">
              <a:spcBef>
                <a:spcPct val="20000"/>
              </a:spcBef>
              <a:spcAft>
                <a:spcPct val="0"/>
              </a:spcAft>
              <a:buClr>
                <a:srgbClr val="5F5F5F"/>
              </a:buClr>
              <a:buSzPct val="120000"/>
            </a:pPr>
            <a:r>
              <a:rPr lang="en-US" kern="1200">
                <a:solidFill>
                  <a:srgbClr val="1F497D"/>
                </a:solidFill>
                <a:effectLst>
                  <a:outerShdw blurRad="38100" dist="38100" dir="2700000" algn="tl">
                    <a:srgbClr val="000000">
                      <a:alpha val="43137"/>
                    </a:srgbClr>
                  </a:outerShdw>
                </a:effectLst>
                <a:latin typeface="Tahoma" pitchFamily="34" charset="0"/>
                <a:ea typeface="+mn-ea"/>
                <a:cs typeface="+mn-cs"/>
                <a:hlinkClick r:id="rId3"/>
              </a:rPr>
              <a:t>https://www.fema.gov/sites/default/files/documents/fema_pappg-v4-updated-links_policy_6-1-2020.pdf</a:t>
            </a:r>
            <a:endParaRPr lang="en-US" b="1" kern="1200">
              <a:solidFill>
                <a:srgbClr val="1F497D"/>
              </a:solidFill>
              <a:latin typeface="Calibri" panose="020F0502020204030204" pitchFamily="34" charset="0"/>
              <a:ea typeface="+mn-ea"/>
              <a:cs typeface="+mn-cs"/>
            </a:endParaRPr>
          </a:p>
        </p:txBody>
      </p:sp>
    </p:spTree>
    <p:extLst>
      <p:ext uri="{BB962C8B-B14F-4D97-AF65-F5344CB8AC3E}">
        <p14:creationId xmlns:p14="http://schemas.microsoft.com/office/powerpoint/2010/main" val="331111593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2D0F5F-166B-476F-9311-B089B0D617FC}"/>
              </a:ext>
            </a:extLst>
          </p:cNvPr>
          <p:cNvSpPr txBox="1">
            <a:spLocks noChangeArrowheads="1"/>
          </p:cNvSpPr>
          <p:nvPr/>
        </p:nvSpPr>
        <p:spPr bwMode="auto">
          <a:xfrm>
            <a:off x="588962" y="87313"/>
            <a:ext cx="7966075" cy="903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Eligibility Pyramid</a:t>
            </a:r>
          </a:p>
        </p:txBody>
      </p:sp>
      <p:grpSp>
        <p:nvGrpSpPr>
          <p:cNvPr id="3" name="Group 2">
            <a:extLst>
              <a:ext uri="{FF2B5EF4-FFF2-40B4-BE49-F238E27FC236}">
                <a16:creationId xmlns:a16="http://schemas.microsoft.com/office/drawing/2014/main" id="{E066380E-1CBC-4765-856D-22084A28835E}"/>
              </a:ext>
            </a:extLst>
          </p:cNvPr>
          <p:cNvGrpSpPr/>
          <p:nvPr/>
        </p:nvGrpSpPr>
        <p:grpSpPr>
          <a:xfrm>
            <a:off x="1143000" y="1295400"/>
            <a:ext cx="7086600" cy="4119641"/>
            <a:chOff x="3265487" y="1302240"/>
            <a:chExt cx="7086600" cy="4119641"/>
          </a:xfrm>
        </p:grpSpPr>
        <p:sp>
          <p:nvSpPr>
            <p:cNvPr id="4" name="Rectangle 1048">
              <a:extLst>
                <a:ext uri="{FF2B5EF4-FFF2-40B4-BE49-F238E27FC236}">
                  <a16:creationId xmlns:a16="http://schemas.microsoft.com/office/drawing/2014/main" id="{F0B393E3-11C0-4C03-97E3-2EA0C2E4A2A6}"/>
                </a:ext>
              </a:extLst>
            </p:cNvPr>
            <p:cNvSpPr>
              <a:spLocks noChangeArrowheads="1"/>
            </p:cNvSpPr>
            <p:nvPr/>
          </p:nvSpPr>
          <p:spPr bwMode="auto">
            <a:xfrm>
              <a:off x="3265487" y="4420860"/>
              <a:ext cx="7086600" cy="1001021"/>
            </a:xfrm>
            <a:prstGeom prst="rect">
              <a:avLst/>
            </a:prstGeom>
            <a:solidFill>
              <a:srgbClr val="1F497D"/>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APPLICANT</a:t>
              </a:r>
            </a:p>
          </p:txBody>
        </p:sp>
        <p:sp>
          <p:nvSpPr>
            <p:cNvPr id="5" name="Rectangle 1049">
              <a:extLst>
                <a:ext uri="{FF2B5EF4-FFF2-40B4-BE49-F238E27FC236}">
                  <a16:creationId xmlns:a16="http://schemas.microsoft.com/office/drawing/2014/main" id="{A241B03C-19A6-477E-B232-51311FE5DB18}"/>
                </a:ext>
              </a:extLst>
            </p:cNvPr>
            <p:cNvSpPr>
              <a:spLocks noChangeArrowheads="1"/>
            </p:cNvSpPr>
            <p:nvPr/>
          </p:nvSpPr>
          <p:spPr bwMode="auto">
            <a:xfrm>
              <a:off x="4256086" y="3329040"/>
              <a:ext cx="51054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FACILITY</a:t>
              </a:r>
            </a:p>
          </p:txBody>
        </p:sp>
        <p:sp>
          <p:nvSpPr>
            <p:cNvPr id="6" name="Rectangle 1050">
              <a:extLst>
                <a:ext uri="{FF2B5EF4-FFF2-40B4-BE49-F238E27FC236}">
                  <a16:creationId xmlns:a16="http://schemas.microsoft.com/office/drawing/2014/main" id="{FDE6F0AB-E014-4726-96E9-2DFE5609FC4E}"/>
                </a:ext>
              </a:extLst>
            </p:cNvPr>
            <p:cNvSpPr>
              <a:spLocks noChangeArrowheads="1"/>
            </p:cNvSpPr>
            <p:nvPr/>
          </p:nvSpPr>
          <p:spPr bwMode="auto">
            <a:xfrm>
              <a:off x="4941886" y="2272868"/>
              <a:ext cx="37338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WORK</a:t>
              </a:r>
            </a:p>
          </p:txBody>
        </p:sp>
        <p:sp>
          <p:nvSpPr>
            <p:cNvPr id="7" name="Rectangle 1050">
              <a:extLst>
                <a:ext uri="{FF2B5EF4-FFF2-40B4-BE49-F238E27FC236}">
                  <a16:creationId xmlns:a16="http://schemas.microsoft.com/office/drawing/2014/main" id="{4267D031-30AE-48B0-8012-2506B0A049EC}"/>
                </a:ext>
              </a:extLst>
            </p:cNvPr>
            <p:cNvSpPr>
              <a:spLocks noChangeArrowheads="1"/>
            </p:cNvSpPr>
            <p:nvPr/>
          </p:nvSpPr>
          <p:spPr bwMode="auto">
            <a:xfrm>
              <a:off x="5412019" y="1302240"/>
              <a:ext cx="2793535" cy="887742"/>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5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COST</a:t>
              </a:r>
            </a:p>
          </p:txBody>
        </p:sp>
      </p:grpSp>
      <p:sp>
        <p:nvSpPr>
          <p:cNvPr id="8" name="Right Arrow 5">
            <a:extLst>
              <a:ext uri="{FF2B5EF4-FFF2-40B4-BE49-F238E27FC236}">
                <a16:creationId xmlns:a16="http://schemas.microsoft.com/office/drawing/2014/main" id="{7FA8BC59-CF86-4B08-A9AD-B65469BA4981}"/>
              </a:ext>
            </a:extLst>
          </p:cNvPr>
          <p:cNvSpPr/>
          <p:nvPr/>
        </p:nvSpPr>
        <p:spPr bwMode="auto">
          <a:xfrm>
            <a:off x="76200" y="4914530"/>
            <a:ext cx="990599"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16006562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70CADB-153D-4A31-B79F-0FA649EC11F4}"/>
              </a:ext>
            </a:extLst>
          </p:cNvPr>
          <p:cNvSpPr txBox="1">
            <a:spLocks/>
          </p:cNvSpPr>
          <p:nvPr/>
        </p:nvSpPr>
        <p:spPr>
          <a:xfrm>
            <a:off x="457200" y="292100"/>
            <a:ext cx="8229600" cy="1384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1pPr>
            <a:lvl2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2pPr>
            <a:lvl3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3pPr>
            <a:lvl4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4pPr>
            <a:lvl5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5pPr>
            <a:lvl6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6pPr>
            <a:lvl7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7pPr>
            <a:lvl8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8pPr>
            <a:lvl9pPr marL="0" marR="0" indent="0" algn="l" defTabSz="914400" latinLnBrk="0">
              <a:lnSpc>
                <a:spcPct val="100000"/>
              </a:lnSpc>
              <a:spcBef>
                <a:spcPts val="0"/>
              </a:spcBef>
              <a:spcAft>
                <a:spcPts val="0"/>
              </a:spcAft>
              <a:buClrTx/>
              <a:buSzTx/>
              <a:buFontTx/>
              <a:buNone/>
              <a:tabLst/>
              <a:defRPr sz="4200" b="0" i="0" u="none" strike="noStrike" cap="none" spc="0" baseline="0">
                <a:ln>
                  <a:noFill/>
                </a:ln>
                <a:solidFill>
                  <a:srgbClr val="173963"/>
                </a:solidFill>
                <a:uFillTx/>
                <a:latin typeface="Source Sans Pro Black"/>
                <a:ea typeface="Source Sans Pro Black"/>
                <a:cs typeface="Source Sans Pro Black"/>
                <a:sym typeface="Source Sans Pro Black"/>
              </a:defRPr>
            </a:lvl9pPr>
          </a:lstStyle>
          <a:p>
            <a:pPr algn="ctr" hangingPunct="1"/>
            <a:r>
              <a:rPr lang="en-US" sz="4800">
                <a:solidFill>
                  <a:srgbClr val="1C3C69"/>
                </a:solidFill>
                <a:latin typeface="Calibri" panose="020F0502020204030204" pitchFamily="34" charset="0"/>
                <a:cs typeface="Calibri" panose="020F0502020204030204" pitchFamily="34" charset="0"/>
              </a:rPr>
              <a:t>Agenda</a:t>
            </a:r>
          </a:p>
        </p:txBody>
      </p:sp>
      <p:sp>
        <p:nvSpPr>
          <p:cNvPr id="5" name="Content Placeholder 2">
            <a:extLst>
              <a:ext uri="{FF2B5EF4-FFF2-40B4-BE49-F238E27FC236}">
                <a16:creationId xmlns:a16="http://schemas.microsoft.com/office/drawing/2014/main" id="{3BC5A2AE-0BF0-4141-AA18-15B199FE0C23}"/>
              </a:ext>
            </a:extLst>
          </p:cNvPr>
          <p:cNvSpPr txBox="1">
            <a:spLocks/>
          </p:cNvSpPr>
          <p:nvPr/>
        </p:nvSpPr>
        <p:spPr>
          <a:xfrm>
            <a:off x="457200" y="1905000"/>
            <a:ext cx="8610600" cy="4114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marL="260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1pPr>
            <a:lvl2pPr marL="641684" marR="0" indent="-260684" algn="l" defTabSz="914400" latinLnBrk="0">
              <a:lnSpc>
                <a:spcPct val="100000"/>
              </a:lnSpc>
              <a:spcBef>
                <a:spcPts val="600"/>
              </a:spcBef>
              <a:spcAft>
                <a:spcPts val="0"/>
              </a:spcAft>
              <a:buClr>
                <a:srgbClr val="FFFFFF"/>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2pPr>
            <a:lvl3pPr marL="1196201" marR="0" indent="-290945" algn="l" defTabSz="914400" latinLnBrk="0">
              <a:lnSpc>
                <a:spcPct val="100000"/>
              </a:lnSpc>
              <a:spcBef>
                <a:spcPts val="600"/>
              </a:spcBef>
              <a:spcAft>
                <a:spcPts val="0"/>
              </a:spcAft>
              <a:buClr>
                <a:srgbClr val="F9F9F9"/>
              </a:buClr>
              <a:buSzPct val="95000"/>
              <a:buFontTx/>
              <a:buChar char="•"/>
              <a:tabLst/>
              <a:defRPr sz="2600" b="0" i="0" u="none" strike="noStrike" cap="none" spc="0" baseline="0">
                <a:ln>
                  <a:noFill/>
                </a:ln>
                <a:solidFill>
                  <a:srgbClr val="173963"/>
                </a:solidFill>
                <a:uFillTx/>
                <a:latin typeface="Open Sans"/>
                <a:ea typeface="Open Sans"/>
                <a:cs typeface="Open Sans"/>
                <a:sym typeface="Open Sans"/>
              </a:defRPr>
            </a:lvl3pPr>
            <a:lvl4pPr marL="1426463" marR="0" indent="-256032" algn="l" defTabSz="914400" latinLnBrk="0">
              <a:lnSpc>
                <a:spcPct val="100000"/>
              </a:lnSpc>
              <a:spcBef>
                <a:spcPts val="600"/>
              </a:spcBef>
              <a:spcAft>
                <a:spcPts val="0"/>
              </a:spcAft>
              <a:buClr>
                <a:srgbClr val="F9F9F9"/>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4pPr>
            <a:lvl5pPr marL="1618488" marR="0" indent="-256032" algn="l" defTabSz="914400" latinLnBrk="0">
              <a:lnSpc>
                <a:spcPct val="100000"/>
              </a:lnSpc>
              <a:spcBef>
                <a:spcPts val="600"/>
              </a:spcBef>
              <a:spcAft>
                <a:spcPts val="0"/>
              </a:spcAft>
              <a:buClr>
                <a:srgbClr val="F9F9F9"/>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5pPr>
            <a:lvl6pPr marL="2165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6pPr>
            <a:lvl7pPr marL="2546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7pPr>
            <a:lvl8pPr marL="2927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8pPr>
            <a:lvl9pPr marL="3308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9pPr>
          </a:lstStyle>
          <a:p>
            <a:pPr hangingPunct="1"/>
            <a:r>
              <a:rPr lang="en-US" sz="2800">
                <a:solidFill>
                  <a:srgbClr val="1C3C69"/>
                </a:solidFill>
                <a:latin typeface="Calibri" panose="020F0502020204030204" pitchFamily="34" charset="0"/>
                <a:cs typeface="Calibri" panose="020F0502020204030204" pitchFamily="34" charset="0"/>
              </a:rPr>
              <a:t>General Public Assistance Overview</a:t>
            </a:r>
          </a:p>
          <a:p>
            <a:pPr hangingPunct="1"/>
            <a:r>
              <a:rPr lang="en-US" sz="2800">
                <a:solidFill>
                  <a:srgbClr val="1C3C69"/>
                </a:solidFill>
                <a:latin typeface="Calibri" panose="020F0502020204030204" pitchFamily="34" charset="0"/>
                <a:cs typeface="Calibri" panose="020F0502020204030204" pitchFamily="34" charset="0"/>
              </a:rPr>
              <a:t>Roles and Responsibilities </a:t>
            </a:r>
          </a:p>
          <a:p>
            <a:pPr hangingPunct="1"/>
            <a:r>
              <a:rPr lang="en-US" sz="2800">
                <a:solidFill>
                  <a:srgbClr val="1C3C69"/>
                </a:solidFill>
                <a:latin typeface="Calibri" panose="020F0502020204030204" pitchFamily="34" charset="0"/>
                <a:cs typeface="Calibri" panose="020F0502020204030204" pitchFamily="34" charset="0"/>
              </a:rPr>
              <a:t>Public Assistance Eligibility </a:t>
            </a:r>
          </a:p>
          <a:p>
            <a:pPr hangingPunct="1"/>
            <a:r>
              <a:rPr lang="en-US" sz="2800">
                <a:solidFill>
                  <a:srgbClr val="1C3C69"/>
                </a:solidFill>
                <a:latin typeface="Calibri" panose="020F0502020204030204" pitchFamily="34" charset="0"/>
                <a:cs typeface="Calibri" panose="020F0502020204030204" pitchFamily="34" charset="0"/>
              </a:rPr>
              <a:t>Public Assistance Delivery Model</a:t>
            </a:r>
          </a:p>
          <a:p>
            <a:pPr hangingPunct="1"/>
            <a:r>
              <a:rPr lang="en-US" sz="2800">
                <a:solidFill>
                  <a:srgbClr val="1C3C69"/>
                </a:solidFill>
                <a:latin typeface="Calibri" panose="020F0502020204030204" pitchFamily="34" charset="0"/>
                <a:cs typeface="Calibri" panose="020F0502020204030204" pitchFamily="34" charset="0"/>
              </a:rPr>
              <a:t>FEMA’s Streamlined Application Process Grants Portal Walk-through </a:t>
            </a:r>
            <a:r>
              <a:rPr lang="en-US" sz="2800">
                <a:solidFill>
                  <a:srgbClr val="1C3C69"/>
                </a:solidFill>
                <a:latin typeface="Calibri" panose="020F0502020204030204" pitchFamily="34" charset="0"/>
                <a:cs typeface="Calibri" panose="020F0502020204030204" pitchFamily="34" charset="0"/>
                <a:hlinkClick r:id="rId2"/>
              </a:rPr>
              <a:t>https://grantee.fema.gov</a:t>
            </a:r>
            <a:endParaRPr lang="en-US" sz="2800">
              <a:solidFill>
                <a:srgbClr val="1C3C69"/>
              </a:solidFill>
              <a:latin typeface="Calibri" panose="020F0502020204030204" pitchFamily="34" charset="0"/>
              <a:cs typeface="Calibri" panose="020F0502020204030204" pitchFamily="34" charset="0"/>
            </a:endParaRPr>
          </a:p>
          <a:p>
            <a:pPr hangingPunct="1"/>
            <a:r>
              <a:rPr lang="en-US" sz="2800">
                <a:solidFill>
                  <a:srgbClr val="1C3C69"/>
                </a:solidFill>
                <a:latin typeface="Calibri" panose="020F0502020204030204" pitchFamily="34" charset="0"/>
                <a:cs typeface="Calibri" panose="020F0502020204030204" pitchFamily="34" charset="0"/>
              </a:rPr>
              <a:t>Submit Requests for Public Assistance (RPAs)</a:t>
            </a:r>
          </a:p>
          <a:p>
            <a:pPr hangingPunct="1"/>
            <a:r>
              <a:rPr lang="en-US" sz="2800">
                <a:solidFill>
                  <a:srgbClr val="1C3C69"/>
                </a:solidFill>
                <a:latin typeface="Calibri" panose="020F0502020204030204" pitchFamily="34" charset="0"/>
                <a:cs typeface="Calibri" panose="020F0502020204030204" pitchFamily="34" charset="0"/>
              </a:rPr>
              <a:t>Adjourn</a:t>
            </a:r>
          </a:p>
        </p:txBody>
      </p:sp>
    </p:spTree>
    <p:extLst>
      <p:ext uri="{BB962C8B-B14F-4D97-AF65-F5344CB8AC3E}">
        <p14:creationId xmlns:p14="http://schemas.microsoft.com/office/powerpoint/2010/main" val="303492180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76C5-1756-4BAC-82D3-527290B36150}"/>
              </a:ext>
            </a:extLst>
          </p:cNvPr>
          <p:cNvSpPr txBox="1">
            <a:spLocks/>
          </p:cNvSpPr>
          <p:nvPr/>
        </p:nvSpPr>
        <p:spPr bwMode="auto">
          <a:xfrm>
            <a:off x="450273" y="145329"/>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Applicants</a:t>
            </a:r>
            <a:r>
              <a:rPr kumimoji="0" lang="en-US" sz="4200" b="1" i="0" u="none" strike="noStrike" kern="0" cap="none" spc="0" normalizeH="0" baseline="0" noProof="0">
                <a:ln>
                  <a:noFill/>
                </a:ln>
                <a:solidFill>
                  <a:srgbClr val="1F497D"/>
                </a:solidFill>
                <a:effectLst/>
                <a:uLnTx/>
                <a:uFillTx/>
                <a:latin typeface="Calibri" panose="020F0502020204030204" pitchFamily="34" charset="0"/>
                <a:ea typeface="+mj-ea"/>
                <a:cs typeface="+mj-cs"/>
              </a:rPr>
              <a:t>	</a:t>
            </a:r>
          </a:p>
        </p:txBody>
      </p:sp>
      <p:sp>
        <p:nvSpPr>
          <p:cNvPr id="3" name="Content Placeholder 2">
            <a:extLst>
              <a:ext uri="{FF2B5EF4-FFF2-40B4-BE49-F238E27FC236}">
                <a16:creationId xmlns:a16="http://schemas.microsoft.com/office/drawing/2014/main" id="{9E0D3F39-DEF9-4B91-9B5B-F26869BCD1BC}"/>
              </a:ext>
            </a:extLst>
          </p:cNvPr>
          <p:cNvSpPr txBox="1">
            <a:spLocks/>
          </p:cNvSpPr>
          <p:nvPr/>
        </p:nvSpPr>
        <p:spPr bwMode="auto">
          <a:xfrm>
            <a:off x="304800" y="1371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1" i="0" u="none" strike="noStrike" kern="0" cap="none" spc="0" normalizeH="0" baseline="0" noProof="0">
                <a:ln>
                  <a:noFill/>
                </a:ln>
                <a:solidFill>
                  <a:srgbClr val="1F497D"/>
                </a:solidFill>
                <a:effectLst/>
                <a:uLnTx/>
                <a:uFillTx/>
                <a:latin typeface="Calibri"/>
                <a:ea typeface="+mn-ea"/>
                <a:cs typeface="+mn-cs"/>
              </a:rPr>
              <a:t>Only eligible applicants</a:t>
            </a:r>
            <a:r>
              <a:rPr kumimoji="0" lang="en-US" sz="3200" b="0" i="0" u="none" strike="noStrike" kern="0" cap="none" spc="0" normalizeH="0" baseline="0" noProof="0">
                <a:ln>
                  <a:noFill/>
                </a:ln>
                <a:solidFill>
                  <a:srgbClr val="1F497D"/>
                </a:solidFill>
                <a:effectLst/>
                <a:uLnTx/>
                <a:uFillTx/>
                <a:latin typeface="Calibri"/>
                <a:ea typeface="+mn-ea"/>
                <a:cs typeface="+mn-cs"/>
              </a:rPr>
              <a:t> can apply directly to FEMA for reimbursement of eligible costs (Categories A-G).</a:t>
            </a:r>
            <a:endParaRPr lang="en-US" sz="3200" b="0" i="0" u="none" strike="noStrike" kern="0" cap="none" spc="0" normalizeH="0" baseline="0" noProof="0">
              <a:ln>
                <a:noFill/>
              </a:ln>
              <a:solidFill>
                <a:srgbClr val="1F497D"/>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a:ln>
                  <a:noFill/>
                </a:ln>
                <a:solidFill>
                  <a:srgbClr val="1F497D"/>
                </a:solidFill>
                <a:effectLst/>
                <a:uLnTx/>
                <a:uFillTx/>
                <a:latin typeface="Calibri"/>
                <a:ea typeface="+mn-ea"/>
                <a:cs typeface="+mn-cs"/>
              </a:rPr>
              <a:t>Organizations that do not meet the definition of an eligible applicant, but are performing eligible work on behalf of an eligible applicant may </a:t>
            </a:r>
            <a:r>
              <a:rPr lang="en-US">
                <a:latin typeface="Calibri"/>
              </a:rPr>
              <a:t>seek</a:t>
            </a:r>
            <a:r>
              <a:rPr kumimoji="0" lang="en-US" sz="3200" b="0" i="0" u="none" strike="noStrike" kern="0" cap="none" spc="0" normalizeH="0" baseline="0" noProof="0">
                <a:ln>
                  <a:noFill/>
                </a:ln>
                <a:solidFill>
                  <a:srgbClr val="1F497D"/>
                </a:solidFill>
                <a:effectLst/>
                <a:uLnTx/>
                <a:uFillTx/>
                <a:latin typeface="Calibri"/>
                <a:ea typeface="+mn-ea"/>
                <a:cs typeface="+mn-cs"/>
              </a:rPr>
              <a:t> reimbursement of costs through an MOU with the applicant</a:t>
            </a:r>
            <a:endParaRPr lang="en-US" sz="3200" b="0" i="0" u="none" strike="noStrike" kern="0" cap="none" spc="0" normalizeH="0" baseline="0" noProof="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84013121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7A06325-A3F4-466C-907E-CE34B2DED580}"/>
              </a:ext>
            </a:extLst>
          </p:cNvPr>
          <p:cNvSpPr txBox="1">
            <a:spLocks noChangeArrowheads="1"/>
          </p:cNvSpPr>
          <p:nvPr/>
        </p:nvSpPr>
        <p:spPr bwMode="auto">
          <a:xfrm>
            <a:off x="0" y="-76200"/>
            <a:ext cx="91440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altLang="en-US" sz="4800">
                <a:solidFill>
                  <a:srgbClr val="1C3C69"/>
                </a:solidFill>
                <a:cs typeface="Calibri" panose="020F0502020204030204" pitchFamily="34" charset="0"/>
              </a:rPr>
              <a:t>Eligible Applicants</a:t>
            </a:r>
            <a:endParaRPr lang="en-US" sz="4800" u="sng">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33F96F9B-D504-46E0-BB40-24E5A465B35A}"/>
              </a:ext>
            </a:extLst>
          </p:cNvPr>
          <p:cNvSpPr txBox="1">
            <a:spLocks noChangeArrowheads="1"/>
          </p:cNvSpPr>
          <p:nvPr/>
        </p:nvSpPr>
        <p:spPr bwMode="auto">
          <a:xfrm>
            <a:off x="381000" y="1308100"/>
            <a:ext cx="8516937"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596265" lvl="1" indent="-342900">
              <a:buFont typeface="System Font Regular"/>
              <a:buChar char="—"/>
            </a:pPr>
            <a:r>
              <a:rPr lang="en-US" altLang="en-US" sz="2400">
                <a:solidFill>
                  <a:srgbClr val="1C3C69"/>
                </a:solidFill>
                <a:latin typeface="Calibri"/>
                <a:cs typeface="Calibri"/>
              </a:rPr>
              <a:t>State agencies, colleges and universities, and community colleges</a:t>
            </a:r>
            <a:endParaRPr lang="en-US">
              <a:latin typeface="Calibri"/>
              <a:cs typeface="Calibri"/>
            </a:endParaRPr>
          </a:p>
          <a:p>
            <a:pPr marL="596265" lvl="1" indent="-342900">
              <a:buFont typeface="System Font Regular"/>
              <a:buChar char="—"/>
            </a:pPr>
            <a:r>
              <a:rPr lang="en-US" altLang="en-US" sz="2400">
                <a:solidFill>
                  <a:srgbClr val="1C3C69"/>
                </a:solidFill>
                <a:latin typeface="Calibri"/>
                <a:cs typeface="Calibri"/>
              </a:rPr>
              <a:t>Counties, cities, and incorporated towns</a:t>
            </a:r>
          </a:p>
          <a:p>
            <a:pPr marL="596265" lvl="1" indent="-342900">
              <a:buFont typeface="System Font Regular"/>
              <a:buChar char="—"/>
            </a:pPr>
            <a:r>
              <a:rPr lang="en-US" altLang="en-US" sz="2400">
                <a:solidFill>
                  <a:srgbClr val="1C3C69"/>
                </a:solidFill>
                <a:latin typeface="Calibri"/>
                <a:cs typeface="Calibri"/>
              </a:rPr>
              <a:t>Federally recognized tribal governments</a:t>
            </a:r>
          </a:p>
          <a:p>
            <a:pPr marL="596265" lvl="1" indent="-342900">
              <a:buFont typeface="System Font Regular"/>
              <a:buChar char="—"/>
            </a:pPr>
            <a:r>
              <a:rPr lang="en-US" altLang="en-US" sz="2400">
                <a:solidFill>
                  <a:srgbClr val="1C3C69"/>
                </a:solidFill>
                <a:latin typeface="Calibri"/>
                <a:cs typeface="Calibri"/>
              </a:rPr>
              <a:t>Special governmental districts, authorities, or boards</a:t>
            </a:r>
          </a:p>
          <a:p>
            <a:pPr marL="596265" lvl="1" indent="-342900">
              <a:buFont typeface="System Font Regular"/>
              <a:buChar char="—"/>
            </a:pPr>
            <a:r>
              <a:rPr lang="en-US" altLang="en-US" sz="2400">
                <a:solidFill>
                  <a:srgbClr val="1C3C69"/>
                </a:solidFill>
                <a:latin typeface="Calibri"/>
                <a:cs typeface="Calibri"/>
              </a:rPr>
              <a:t>Certain private non-profit (PNP) organizations</a:t>
            </a:r>
          </a:p>
          <a:p>
            <a:pPr eaLnBrk="1" hangingPunct="1">
              <a:defRPr/>
            </a:pPr>
            <a:endParaRPr lang="en-US" sz="2600">
              <a:solidFill>
                <a:srgbClr val="1C3C69"/>
              </a:solidFill>
              <a:cs typeface="Calibri" panose="020F0502020204030204" pitchFamily="34" charset="0"/>
            </a:endParaRPr>
          </a:p>
        </p:txBody>
      </p:sp>
    </p:spTree>
    <p:extLst>
      <p:ext uri="{BB962C8B-B14F-4D97-AF65-F5344CB8AC3E}">
        <p14:creationId xmlns:p14="http://schemas.microsoft.com/office/powerpoint/2010/main" val="392171241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CB3C-29BA-4814-95DC-BDD08335D869}"/>
              </a:ext>
            </a:extLst>
          </p:cNvPr>
          <p:cNvSpPr txBox="1">
            <a:spLocks/>
          </p:cNvSpPr>
          <p:nvPr/>
        </p:nvSpPr>
        <p:spPr bwMode="auto">
          <a:xfrm>
            <a:off x="0" y="292100"/>
            <a:ext cx="91440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r>
              <a:rPr lang="en-US" sz="4800">
                <a:cs typeface="Calibri" panose="020F0502020204030204" pitchFamily="34" charset="0"/>
              </a:rPr>
              <a:t>Private Non-Profit </a:t>
            </a:r>
            <a:br>
              <a:rPr lang="en-US" sz="4800">
                <a:cs typeface="Calibri" panose="020F0502020204030204" pitchFamily="34" charset="0"/>
              </a:rPr>
            </a:br>
            <a:r>
              <a:rPr lang="en-US" sz="4800">
                <a:cs typeface="Calibri" panose="020F0502020204030204" pitchFamily="34" charset="0"/>
              </a:rPr>
              <a:t>Organizations</a:t>
            </a:r>
          </a:p>
        </p:txBody>
      </p:sp>
      <p:sp>
        <p:nvSpPr>
          <p:cNvPr id="3" name="Content Placeholder 2">
            <a:extLst>
              <a:ext uri="{FF2B5EF4-FFF2-40B4-BE49-F238E27FC236}">
                <a16:creationId xmlns:a16="http://schemas.microsoft.com/office/drawing/2014/main" id="{0F1B6A67-F2BC-4A80-AEFC-8F008D94FC92}"/>
              </a:ext>
            </a:extLst>
          </p:cNvPr>
          <p:cNvSpPr txBox="1">
            <a:spLocks/>
          </p:cNvSpPr>
          <p:nvPr/>
        </p:nvSpPr>
        <p:spPr bwMode="auto">
          <a:xfrm>
            <a:off x="457200" y="1690255"/>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7662" marR="0" lvl="1" indent="0" algn="l" defTabSz="914400" rtl="0" eaLnBrk="0" fontAlgn="base" latinLnBrk="0" hangingPunct="0">
              <a:lnSpc>
                <a:spcPct val="100000"/>
              </a:lnSpc>
              <a:spcBef>
                <a:spcPct val="20000"/>
              </a:spcBef>
              <a:spcAft>
                <a:spcPct val="0"/>
              </a:spcAft>
              <a:buClrTx/>
              <a:buSzTx/>
              <a:buFont typeface="Tahoma" pitchFamily="34" charset="0"/>
              <a:buNone/>
              <a:tabLst/>
              <a:defRPr/>
            </a:pPr>
            <a:endParaRPr kumimoji="0" lang="en-US" sz="2400" b="1" i="0" u="sng" strike="noStrike" kern="0" cap="none" spc="0" normalizeH="0" baseline="0" noProof="0">
              <a:ln>
                <a:noFill/>
              </a:ln>
              <a:solidFill>
                <a:srgbClr val="808080">
                  <a:lumMod val="10000"/>
                </a:srgbClr>
              </a:solidFill>
              <a:effectLst/>
              <a:uLnTx/>
              <a:uFillTx/>
              <a:latin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808080">
                    <a:lumMod val="10000"/>
                  </a:srgbClr>
                </a:solidFill>
                <a:effectLst/>
                <a:uLnTx/>
                <a:uFillTx/>
                <a:latin typeface="Calibri" panose="020F0502020204030204" pitchFamily="34" charset="0"/>
              </a:rPr>
              <a:t>Private Non-Profit organizations must have a ruling letter from the Internal Revenue Service (IRS) granting a tax exemption under Section 501(c), (d), or (e) of the IRS Code of 1954; or</a:t>
            </a:r>
          </a:p>
          <a:p>
            <a:pPr marL="457200" marR="0" lvl="1" indent="0" algn="l" defTabSz="914400" rtl="0" eaLnBrk="0" fontAlgn="base" latinLnBrk="0" hangingPunct="0">
              <a:lnSpc>
                <a:spcPct val="100000"/>
              </a:lnSpc>
              <a:spcBef>
                <a:spcPct val="20000"/>
              </a:spcBef>
              <a:spcAft>
                <a:spcPct val="0"/>
              </a:spcAft>
              <a:buClrTx/>
              <a:buSzTx/>
              <a:buFont typeface="Tahoma" pitchFamily="34" charset="0"/>
              <a:buNone/>
              <a:tabLst/>
              <a:defRPr/>
            </a:pPr>
            <a:endParaRPr kumimoji="0" lang="en-US" sz="2400" b="0" i="0" u="none" strike="noStrike" kern="0" cap="none" spc="0" normalizeH="0" baseline="0" noProof="0">
              <a:ln>
                <a:noFill/>
              </a:ln>
              <a:solidFill>
                <a:srgbClr val="808080">
                  <a:lumMod val="10000"/>
                </a:srgbClr>
              </a:solidFill>
              <a:effectLst/>
              <a:uLnTx/>
              <a:uFillTx/>
              <a:latin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0" cap="none" spc="0" normalizeH="0" baseline="0" noProof="0">
                <a:ln>
                  <a:noFill/>
                </a:ln>
                <a:solidFill>
                  <a:srgbClr val="808080">
                    <a:lumMod val="10000"/>
                  </a:srgbClr>
                </a:solidFill>
                <a:effectLst/>
                <a:uLnTx/>
                <a:uFillTx/>
                <a:latin typeface="Calibri" panose="020F0502020204030204" pitchFamily="34" charset="0"/>
              </a:rPr>
              <a:t>They must have documentation from the State substantiating that the non-revenue producing organization or entity is a non-profit entity organized or doing business under state law.</a:t>
            </a: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315750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8C92DD-C56D-4D1B-ADB8-16E83627074C}"/>
              </a:ext>
            </a:extLst>
          </p:cNvPr>
          <p:cNvSpPr txBox="1">
            <a:spLocks noChangeArrowheads="1"/>
          </p:cNvSpPr>
          <p:nvPr/>
        </p:nvSpPr>
        <p:spPr bwMode="auto">
          <a:xfrm>
            <a:off x="588962" y="163513"/>
            <a:ext cx="7966075" cy="903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Eligibility</a:t>
            </a:r>
          </a:p>
        </p:txBody>
      </p:sp>
      <p:grpSp>
        <p:nvGrpSpPr>
          <p:cNvPr id="3" name="Group 2">
            <a:extLst>
              <a:ext uri="{FF2B5EF4-FFF2-40B4-BE49-F238E27FC236}">
                <a16:creationId xmlns:a16="http://schemas.microsoft.com/office/drawing/2014/main" id="{1B7004EE-9924-479A-A62D-2E0B64BE8A60}"/>
              </a:ext>
            </a:extLst>
          </p:cNvPr>
          <p:cNvGrpSpPr/>
          <p:nvPr/>
        </p:nvGrpSpPr>
        <p:grpSpPr>
          <a:xfrm>
            <a:off x="1143000" y="1295400"/>
            <a:ext cx="7086600" cy="4119641"/>
            <a:chOff x="3265487" y="1302240"/>
            <a:chExt cx="7086600" cy="4119641"/>
          </a:xfrm>
        </p:grpSpPr>
        <p:sp>
          <p:nvSpPr>
            <p:cNvPr id="4" name="Rectangle 1048">
              <a:extLst>
                <a:ext uri="{FF2B5EF4-FFF2-40B4-BE49-F238E27FC236}">
                  <a16:creationId xmlns:a16="http://schemas.microsoft.com/office/drawing/2014/main" id="{5FD28F4D-9085-476F-A16A-FDFE45D2D0D4}"/>
                </a:ext>
              </a:extLst>
            </p:cNvPr>
            <p:cNvSpPr>
              <a:spLocks noChangeArrowheads="1"/>
            </p:cNvSpPr>
            <p:nvPr/>
          </p:nvSpPr>
          <p:spPr bwMode="auto">
            <a:xfrm>
              <a:off x="3265487" y="4420860"/>
              <a:ext cx="7086600" cy="1001021"/>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APPLICANT</a:t>
              </a:r>
            </a:p>
          </p:txBody>
        </p:sp>
        <p:sp>
          <p:nvSpPr>
            <p:cNvPr id="5" name="Rectangle 1049">
              <a:extLst>
                <a:ext uri="{FF2B5EF4-FFF2-40B4-BE49-F238E27FC236}">
                  <a16:creationId xmlns:a16="http://schemas.microsoft.com/office/drawing/2014/main" id="{929584D9-9BED-4FF4-8C42-ECEE8AA4660C}"/>
                </a:ext>
              </a:extLst>
            </p:cNvPr>
            <p:cNvSpPr>
              <a:spLocks noChangeArrowheads="1"/>
            </p:cNvSpPr>
            <p:nvPr/>
          </p:nvSpPr>
          <p:spPr bwMode="auto">
            <a:xfrm>
              <a:off x="4256086" y="3329040"/>
              <a:ext cx="5105400" cy="990600"/>
            </a:xfrm>
            <a:prstGeom prst="rect">
              <a:avLst/>
            </a:prstGeom>
            <a:solidFill>
              <a:srgbClr val="1F497D"/>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FACILITY</a:t>
              </a:r>
            </a:p>
          </p:txBody>
        </p:sp>
        <p:sp>
          <p:nvSpPr>
            <p:cNvPr id="6" name="Rectangle 1050">
              <a:extLst>
                <a:ext uri="{FF2B5EF4-FFF2-40B4-BE49-F238E27FC236}">
                  <a16:creationId xmlns:a16="http://schemas.microsoft.com/office/drawing/2014/main" id="{D6C77782-1536-4C00-91EB-FB58DC6A09CD}"/>
                </a:ext>
              </a:extLst>
            </p:cNvPr>
            <p:cNvSpPr>
              <a:spLocks noChangeArrowheads="1"/>
            </p:cNvSpPr>
            <p:nvPr/>
          </p:nvSpPr>
          <p:spPr bwMode="auto">
            <a:xfrm>
              <a:off x="4941886" y="2272868"/>
              <a:ext cx="37338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WORK</a:t>
              </a:r>
            </a:p>
          </p:txBody>
        </p:sp>
        <p:sp>
          <p:nvSpPr>
            <p:cNvPr id="7" name="Rectangle 1050">
              <a:extLst>
                <a:ext uri="{FF2B5EF4-FFF2-40B4-BE49-F238E27FC236}">
                  <a16:creationId xmlns:a16="http://schemas.microsoft.com/office/drawing/2014/main" id="{78A4772F-5C94-4D27-8187-F3265C919E3F}"/>
                </a:ext>
              </a:extLst>
            </p:cNvPr>
            <p:cNvSpPr>
              <a:spLocks noChangeArrowheads="1"/>
            </p:cNvSpPr>
            <p:nvPr/>
          </p:nvSpPr>
          <p:spPr bwMode="auto">
            <a:xfrm>
              <a:off x="5412019" y="1302240"/>
              <a:ext cx="2793535" cy="887742"/>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5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COST</a:t>
              </a:r>
            </a:p>
          </p:txBody>
        </p:sp>
      </p:grpSp>
      <p:sp>
        <p:nvSpPr>
          <p:cNvPr id="8" name="Right Arrow 5">
            <a:extLst>
              <a:ext uri="{FF2B5EF4-FFF2-40B4-BE49-F238E27FC236}">
                <a16:creationId xmlns:a16="http://schemas.microsoft.com/office/drawing/2014/main" id="{FDE83458-128B-4834-BF35-B021DBCBB74F}"/>
              </a:ext>
            </a:extLst>
          </p:cNvPr>
          <p:cNvSpPr/>
          <p:nvPr/>
        </p:nvSpPr>
        <p:spPr bwMode="auto">
          <a:xfrm>
            <a:off x="990600" y="3814729"/>
            <a:ext cx="990599"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121170884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10938A8-ED84-478C-A3EC-F1CB6EFE2EF3}"/>
              </a:ext>
            </a:extLst>
          </p:cNvPr>
          <p:cNvSpPr txBox="1">
            <a:spLocks noChangeArrowheads="1"/>
          </p:cNvSpPr>
          <p:nvPr/>
        </p:nvSpPr>
        <p:spPr bwMode="auto">
          <a:xfrm>
            <a:off x="457200" y="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Eligible Facility</a:t>
            </a:r>
          </a:p>
        </p:txBody>
      </p:sp>
      <p:sp>
        <p:nvSpPr>
          <p:cNvPr id="3" name="Rectangle 3">
            <a:extLst>
              <a:ext uri="{FF2B5EF4-FFF2-40B4-BE49-F238E27FC236}">
                <a16:creationId xmlns:a16="http://schemas.microsoft.com/office/drawing/2014/main" id="{53E44709-4C85-4571-BD78-37FE6F9AC711}"/>
              </a:ext>
            </a:extLst>
          </p:cNvPr>
          <p:cNvSpPr txBox="1">
            <a:spLocks noChangeArrowheads="1"/>
          </p:cNvSpPr>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charset="2"/>
              <a:buChar char="§"/>
              <a:defRPr/>
            </a:pPr>
            <a:r>
              <a:rPr lang="en-US">
                <a:solidFill>
                  <a:srgbClr val="1C3C69"/>
                </a:solidFill>
                <a:cs typeface="Calibri" panose="020F0502020204030204" pitchFamily="34" charset="0"/>
              </a:rPr>
              <a:t>Located in disaster area </a:t>
            </a:r>
          </a:p>
          <a:p>
            <a:pPr eaLnBrk="1" hangingPunct="1">
              <a:buClr>
                <a:schemeClr val="bg1"/>
              </a:buClr>
              <a:buFont typeface="Wingdings" charset="2"/>
              <a:buChar char="§"/>
              <a:defRPr/>
            </a:pPr>
            <a:r>
              <a:rPr lang="en-US">
                <a:solidFill>
                  <a:srgbClr val="1C3C69"/>
                </a:solidFill>
                <a:cs typeface="Calibri" panose="020F0502020204030204" pitchFamily="34" charset="0"/>
              </a:rPr>
              <a:t>Not under the specific authority of another Federal Agency</a:t>
            </a:r>
          </a:p>
          <a:p>
            <a:pPr eaLnBrk="1" hangingPunct="1">
              <a:buClr>
                <a:schemeClr val="bg1"/>
              </a:buClr>
              <a:buFont typeface="Wingdings" charset="2"/>
              <a:buChar char="§"/>
              <a:defRPr/>
            </a:pPr>
            <a:r>
              <a:rPr lang="en-US">
                <a:solidFill>
                  <a:srgbClr val="1C3C69"/>
                </a:solidFill>
                <a:cs typeface="Calibri" panose="020F0502020204030204" pitchFamily="34" charset="0"/>
              </a:rPr>
              <a:t>Be in “active use”</a:t>
            </a:r>
          </a:p>
          <a:p>
            <a:pPr eaLnBrk="1" hangingPunct="1">
              <a:buClr>
                <a:schemeClr val="bg1"/>
              </a:buClr>
              <a:buFont typeface="Wingdings" charset="2"/>
              <a:buChar char="§"/>
              <a:defRPr/>
            </a:pPr>
            <a:r>
              <a:rPr lang="en-US">
                <a:solidFill>
                  <a:srgbClr val="1C3C69"/>
                </a:solidFill>
                <a:cs typeface="Calibri" panose="020F0502020204030204" pitchFamily="34" charset="0"/>
              </a:rPr>
              <a:t>Must be owned or operated by the applicant</a:t>
            </a:r>
          </a:p>
        </p:txBody>
      </p:sp>
    </p:spTree>
    <p:extLst>
      <p:ext uri="{BB962C8B-B14F-4D97-AF65-F5344CB8AC3E}">
        <p14:creationId xmlns:p14="http://schemas.microsoft.com/office/powerpoint/2010/main" val="241617643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D91E-C829-420E-8B81-0F8086AC58D3}"/>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PNP Facility Eligibility</a:t>
            </a:r>
          </a:p>
        </p:txBody>
      </p:sp>
      <p:sp>
        <p:nvSpPr>
          <p:cNvPr id="3" name="Content Placeholder 2">
            <a:extLst>
              <a:ext uri="{FF2B5EF4-FFF2-40B4-BE49-F238E27FC236}">
                <a16:creationId xmlns:a16="http://schemas.microsoft.com/office/drawing/2014/main" id="{C8BC545B-8C1C-4597-82CD-BCFBFF21E04E}"/>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For PNPs, an eligible facility is one that provides an eligible service, which includes education, utilities, emergency, medical, custodial care, and other essential social services.</a:t>
            </a:r>
            <a:endParaRPr kumimoji="0" lang="en-US" sz="2400" b="1" i="0" u="sng" strike="noStrike" kern="0" cap="none" spc="0" normalizeH="0" baseline="0" noProof="0">
              <a:ln>
                <a:noFill/>
              </a:ln>
              <a:solidFill>
                <a:srgbClr val="1F49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925797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D8FAA60-3B52-4794-BEE6-1BF5A05AE377}"/>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If the Applicant owns the facility, proof of ownership</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If the Applicant leases the facility, proof of legal responsibility to perform eligible work</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List of services provided in the facility and when and to whom</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Who is allowed membership</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What fees are charged</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400" b="0" i="0" u="none" strike="noStrike" kern="0" cap="none" spc="0" normalizeH="0" baseline="0" noProof="0">
                <a:ln>
                  <a:noFill/>
                </a:ln>
                <a:solidFill>
                  <a:srgbClr val="1F497D"/>
                </a:solidFill>
                <a:effectLst/>
                <a:uLnTx/>
                <a:uFillTx/>
                <a:latin typeface="Calibri" panose="020F0502020204030204" pitchFamily="34" charset="0"/>
                <a:ea typeface="+mn-ea"/>
                <a:cs typeface="+mn-cs"/>
              </a:rPr>
              <a:t>Policy regarding waiving memberships</a:t>
            </a: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p:txBody>
      </p:sp>
      <p:sp>
        <p:nvSpPr>
          <p:cNvPr id="3" name="Title 1">
            <a:extLst>
              <a:ext uri="{FF2B5EF4-FFF2-40B4-BE49-F238E27FC236}">
                <a16:creationId xmlns:a16="http://schemas.microsoft.com/office/drawing/2014/main" id="{DBE12066-E9EA-4610-AE5C-B3A0A403C2B2}"/>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r>
              <a:rPr lang="en-US" sz="4800">
                <a:cs typeface="Calibri" panose="020F0502020204030204" pitchFamily="34" charset="0"/>
              </a:rPr>
              <a:t>PNP Facility </a:t>
            </a:r>
            <a:br>
              <a:rPr lang="en-US" sz="4800">
                <a:cs typeface="Calibri" panose="020F0502020204030204" pitchFamily="34" charset="0"/>
              </a:rPr>
            </a:br>
            <a:r>
              <a:rPr lang="en-US" sz="4800">
                <a:cs typeface="Calibri" panose="020F0502020204030204" pitchFamily="34" charset="0"/>
              </a:rPr>
              <a:t>Required Documentation</a:t>
            </a:r>
          </a:p>
        </p:txBody>
      </p:sp>
    </p:spTree>
    <p:extLst>
      <p:ext uri="{BB962C8B-B14F-4D97-AF65-F5344CB8AC3E}">
        <p14:creationId xmlns:p14="http://schemas.microsoft.com/office/powerpoint/2010/main" val="269003311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6F5D-237D-4A21-948F-C2526A530D61}"/>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en-US" sz="4800" dirty="0">
                <a:latin typeface="Calibri"/>
              </a:rPr>
              <a:t>Critical </a:t>
            </a:r>
            <a:r>
              <a:rPr kumimoji="0" lang="en-US" sz="4800" b="1" i="0" u="none" strike="noStrike" kern="0" cap="none" spc="0" normalizeH="0" baseline="0" noProof="0" dirty="0">
                <a:ln>
                  <a:noFill/>
                </a:ln>
                <a:solidFill>
                  <a:srgbClr val="1F497D"/>
                </a:solidFill>
                <a:effectLst/>
                <a:uLnTx/>
                <a:uFillTx/>
                <a:latin typeface="Calibri"/>
                <a:ea typeface="+mj-ea"/>
                <a:cs typeface="+mj-cs"/>
              </a:rPr>
              <a:t>PNP </a:t>
            </a:r>
            <a:r>
              <a:rPr lang="en-US" sz="4800" dirty="0">
                <a:latin typeface="Calibri"/>
              </a:rPr>
              <a:t>Facilities </a:t>
            </a:r>
            <a:endParaRPr kumimoji="0" lang="en-US" sz="4800" b="1" i="0" u="none" strike="noStrike" kern="0" cap="none" spc="0" normalizeH="0" baseline="0" noProof="0" dirty="0">
              <a:ln>
                <a:noFill/>
              </a:ln>
              <a:solidFill>
                <a:srgbClr val="1F497D"/>
              </a:solidFill>
              <a:effectLst/>
              <a:uLnTx/>
              <a:uFillTx/>
              <a:latin typeface="Calibri" panose="020F0502020204030204" pitchFamily="34" charset="0"/>
              <a:ea typeface="+mj-ea"/>
              <a:cs typeface="+mj-cs"/>
            </a:endParaRPr>
          </a:p>
        </p:txBody>
      </p:sp>
      <p:sp>
        <p:nvSpPr>
          <p:cNvPr id="3" name="Content Placeholder 2">
            <a:extLst>
              <a:ext uri="{FF2B5EF4-FFF2-40B4-BE49-F238E27FC236}">
                <a16:creationId xmlns:a16="http://schemas.microsoft.com/office/drawing/2014/main" id="{31BEC307-6ADC-4095-BD82-16FF8362C08B}"/>
              </a:ext>
            </a:extLst>
          </p:cNvPr>
          <p:cNvSpPr txBox="1">
            <a:spLocks/>
          </p:cNvSpPr>
          <p:nvPr/>
        </p:nvSpPr>
        <p:spPr bwMode="auto">
          <a:xfrm>
            <a:off x="457201" y="1550488"/>
            <a:ext cx="8229600" cy="337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r>
              <a:rPr lang="en-US" dirty="0">
                <a:latin typeface="Calibri"/>
              </a:rPr>
              <a:t>Fire and emergency services </a:t>
            </a:r>
          </a:p>
          <a:p>
            <a:r>
              <a:rPr lang="en-US" dirty="0">
                <a:latin typeface="Calibri"/>
              </a:rPr>
              <a:t>Electric power</a:t>
            </a:r>
          </a:p>
          <a:p>
            <a:r>
              <a:rPr lang="en-US" dirty="0">
                <a:latin typeface="Calibri"/>
              </a:rPr>
              <a:t>Water supply &amp; some irrigation </a:t>
            </a:r>
          </a:p>
          <a:p>
            <a:r>
              <a:rPr lang="en-US" dirty="0">
                <a:latin typeface="Calibri"/>
              </a:rPr>
              <a:t>Telephone communications</a:t>
            </a:r>
          </a:p>
          <a:p>
            <a:r>
              <a:rPr lang="en-US" dirty="0">
                <a:latin typeface="Calibri"/>
              </a:rPr>
              <a:t>Sewer &amp; wastewater treatment </a:t>
            </a:r>
            <a:endParaRPr lang="en-US" sz="1800" dirty="0">
              <a:latin typeface="Calibri"/>
            </a:endParaRPr>
          </a:p>
          <a:p>
            <a:r>
              <a:rPr lang="en-US" dirty="0">
                <a:latin typeface="Calibri"/>
              </a:rPr>
              <a:t>Direct medical care</a:t>
            </a:r>
            <a:endParaRPr lang="en-US" sz="1800" b="0" i="0" u="none" strike="noStrike" kern="0" cap="none" spc="0" normalizeH="0" baseline="0" noProof="0" dirty="0">
              <a:ln>
                <a:noFill/>
              </a:ln>
              <a:solidFill>
                <a:srgbClr val="1F497D"/>
              </a:solidFill>
              <a:effectLst/>
              <a:uLnTx/>
              <a:uFillTx/>
              <a:latin typeface="Calibri"/>
              <a:cs typeface="Helvetica"/>
            </a:endParaRPr>
          </a:p>
        </p:txBody>
      </p:sp>
    </p:spTree>
    <p:extLst>
      <p:ext uri="{BB962C8B-B14F-4D97-AF65-F5344CB8AC3E}">
        <p14:creationId xmlns:p14="http://schemas.microsoft.com/office/powerpoint/2010/main" val="19829164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E8FA-31CE-4E97-A6EF-1F6F3B661017}"/>
              </a:ext>
            </a:extLst>
          </p:cNvPr>
          <p:cNvSpPr>
            <a:spLocks noGrp="1"/>
          </p:cNvSpPr>
          <p:nvPr>
            <p:ph type="title"/>
          </p:nvPr>
        </p:nvSpPr>
        <p:spPr/>
        <p:txBody>
          <a:bodyPr lIns="45719" tIns="45720" rIns="45719" bIns="45720" anchor="ctr">
            <a:normAutofit/>
          </a:bodyPr>
          <a:lstStyle/>
          <a:p>
            <a:r>
              <a:rPr lang="en-US" dirty="0"/>
              <a:t>Non-Critical PNP Facilities</a:t>
            </a:r>
          </a:p>
        </p:txBody>
      </p:sp>
      <p:sp>
        <p:nvSpPr>
          <p:cNvPr id="3" name="Text Placeholder 2">
            <a:extLst>
              <a:ext uri="{FF2B5EF4-FFF2-40B4-BE49-F238E27FC236}">
                <a16:creationId xmlns:a16="http://schemas.microsoft.com/office/drawing/2014/main" id="{47AD216E-B73F-420D-9BF8-37EAFAEA8449}"/>
              </a:ext>
            </a:extLst>
          </p:cNvPr>
          <p:cNvSpPr>
            <a:spLocks noGrp="1"/>
          </p:cNvSpPr>
          <p:nvPr>
            <p:ph type="body" idx="1"/>
          </p:nvPr>
        </p:nvSpPr>
        <p:spPr>
          <a:xfrm>
            <a:off x="457200" y="1524000"/>
            <a:ext cx="8502769" cy="4904063"/>
          </a:xfrm>
        </p:spPr>
        <p:txBody>
          <a:bodyPr lIns="45719" tIns="45720" rIns="45719" bIns="45720" anchor="t">
            <a:normAutofit fontScale="92500" lnSpcReduction="10000"/>
          </a:bodyPr>
          <a:lstStyle/>
          <a:p>
            <a:pPr marL="260350" indent="-260350"/>
            <a:r>
              <a:rPr lang="en-US" dirty="0"/>
              <a:t>Museums </a:t>
            </a:r>
          </a:p>
          <a:p>
            <a:pPr marL="260350" indent="-260350"/>
            <a:r>
              <a:rPr lang="en-US" dirty="0"/>
              <a:t>Educational facilities</a:t>
            </a:r>
          </a:p>
          <a:p>
            <a:pPr marL="260350" indent="-260350"/>
            <a:r>
              <a:rPr lang="en-US" dirty="0"/>
              <a:t>Zoos</a:t>
            </a:r>
          </a:p>
          <a:p>
            <a:pPr marL="260350" indent="-260350"/>
            <a:r>
              <a:rPr lang="en-US" dirty="0"/>
              <a:t>Custodial care facilities</a:t>
            </a:r>
          </a:p>
          <a:p>
            <a:pPr marL="260350" indent="-260350"/>
            <a:r>
              <a:rPr lang="en-US" dirty="0"/>
              <a:t>Libraries </a:t>
            </a:r>
          </a:p>
          <a:p>
            <a:pPr marL="260350" indent="-260350"/>
            <a:r>
              <a:rPr lang="en-US" dirty="0"/>
              <a:t>Alcohol &amp; Drug rehabilitation</a:t>
            </a:r>
          </a:p>
          <a:p>
            <a:pPr marL="260350" indent="-260350"/>
            <a:r>
              <a:rPr lang="en-US" dirty="0"/>
              <a:t>Community centers </a:t>
            </a:r>
          </a:p>
          <a:p>
            <a:pPr marL="260350" indent="-260350"/>
            <a:r>
              <a:rPr lang="en-US" dirty="0"/>
              <a:t>Battered Spouse Programs</a:t>
            </a:r>
          </a:p>
          <a:p>
            <a:pPr marL="260350" indent="-260350"/>
            <a:r>
              <a:rPr lang="en-US" dirty="0"/>
              <a:t>Homeless shelters </a:t>
            </a:r>
          </a:p>
          <a:p>
            <a:pPr marL="260350" indent="-260350"/>
            <a:r>
              <a:rPr lang="en-US" dirty="0"/>
              <a:t>Low-income housing</a:t>
            </a:r>
          </a:p>
          <a:p>
            <a:pPr marL="260350" indent="-260350"/>
            <a:r>
              <a:rPr lang="en-US" dirty="0"/>
              <a:t>Shelter workshops Food programs for the needy</a:t>
            </a:r>
          </a:p>
          <a:p>
            <a:pPr marL="260350" indent="-260350"/>
            <a:r>
              <a:rPr lang="en-US" dirty="0"/>
              <a:t>Senior Citizen Centers Daycare centers for special needs</a:t>
            </a:r>
          </a:p>
        </p:txBody>
      </p:sp>
    </p:spTree>
    <p:extLst>
      <p:ext uri="{BB962C8B-B14F-4D97-AF65-F5344CB8AC3E}">
        <p14:creationId xmlns:p14="http://schemas.microsoft.com/office/powerpoint/2010/main" val="145754295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CD57-E0F8-441B-8DD5-F758B6843465}"/>
              </a:ext>
            </a:extLst>
          </p:cNvPr>
          <p:cNvSpPr>
            <a:spLocks noGrp="1"/>
          </p:cNvSpPr>
          <p:nvPr>
            <p:ph type="title"/>
          </p:nvPr>
        </p:nvSpPr>
        <p:spPr/>
        <p:txBody>
          <a:bodyPr lIns="45719" tIns="45720" rIns="45719" bIns="45720" anchor="ctr">
            <a:normAutofit/>
          </a:bodyPr>
          <a:lstStyle/>
          <a:p>
            <a:r>
              <a:rPr lang="en-US" dirty="0"/>
              <a:t>Non-Critical PNPs</a:t>
            </a:r>
          </a:p>
        </p:txBody>
      </p:sp>
      <p:sp>
        <p:nvSpPr>
          <p:cNvPr id="3" name="Text Placeholder 2">
            <a:extLst>
              <a:ext uri="{FF2B5EF4-FFF2-40B4-BE49-F238E27FC236}">
                <a16:creationId xmlns:a16="http://schemas.microsoft.com/office/drawing/2014/main" id="{CB701F64-CD02-4A1F-9B81-0CC50CD27564}"/>
              </a:ext>
            </a:extLst>
          </p:cNvPr>
          <p:cNvSpPr>
            <a:spLocks noGrp="1"/>
          </p:cNvSpPr>
          <p:nvPr>
            <p:ph type="body" idx="1"/>
          </p:nvPr>
        </p:nvSpPr>
        <p:spPr/>
        <p:txBody>
          <a:bodyPr lIns="45719" tIns="45720" rIns="45719" bIns="45720" anchor="t">
            <a:normAutofit/>
          </a:bodyPr>
          <a:lstStyle/>
          <a:p>
            <a:pPr marL="260350" indent="-260350"/>
            <a:r>
              <a:rPr lang="en-US" dirty="0"/>
              <a:t>Must first apply for disaster assistance from SBA, and exhaust SBA loan assistance, or be declined by SBA before it can seek grant assistance for permanent repairs and/or replacements from the FEMA.</a:t>
            </a:r>
          </a:p>
        </p:txBody>
      </p:sp>
    </p:spTree>
    <p:extLst>
      <p:ext uri="{BB962C8B-B14F-4D97-AF65-F5344CB8AC3E}">
        <p14:creationId xmlns:p14="http://schemas.microsoft.com/office/powerpoint/2010/main" val="55094933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A60058-545A-4C55-B4B4-3DE7B96AF939}"/>
              </a:ext>
            </a:extLst>
          </p:cNvPr>
          <p:cNvSpPr>
            <a:spLocks noGrp="1"/>
          </p:cNvSpPr>
          <p:nvPr>
            <p:ph type="title"/>
          </p:nvPr>
        </p:nvSpPr>
        <p:spPr>
          <a:xfrm>
            <a:off x="457200" y="381000"/>
            <a:ext cx="8229600" cy="1066800"/>
          </a:xfrm>
        </p:spPr>
        <p:txBody>
          <a:bodyPr/>
          <a:lstStyle/>
          <a:p>
            <a:pPr algn="ctr"/>
            <a:r>
              <a:rPr lang="en-US" sz="4800">
                <a:solidFill>
                  <a:srgbClr val="1C3C69"/>
                </a:solidFill>
                <a:latin typeface="Calibri" panose="020F0502020204030204" pitchFamily="34" charset="0"/>
                <a:cs typeface="Calibri" panose="020F0502020204030204" pitchFamily="34" charset="0"/>
              </a:rPr>
              <a:t>Goals</a:t>
            </a:r>
          </a:p>
        </p:txBody>
      </p:sp>
      <p:sp>
        <p:nvSpPr>
          <p:cNvPr id="5" name="Content Placeholder 2">
            <a:extLst>
              <a:ext uri="{FF2B5EF4-FFF2-40B4-BE49-F238E27FC236}">
                <a16:creationId xmlns:a16="http://schemas.microsoft.com/office/drawing/2014/main" id="{B6446640-DCB9-4739-9ED3-3C7002119048}"/>
              </a:ext>
            </a:extLst>
          </p:cNvPr>
          <p:cNvSpPr txBox="1">
            <a:spLocks/>
          </p:cNvSpPr>
          <p:nvPr/>
        </p:nvSpPr>
        <p:spPr>
          <a:xfrm>
            <a:off x="914399" y="1903412"/>
            <a:ext cx="7785463" cy="4114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marL="260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1pPr>
            <a:lvl2pPr marL="641684" marR="0" indent="-260684" algn="l" defTabSz="914400" latinLnBrk="0">
              <a:lnSpc>
                <a:spcPct val="100000"/>
              </a:lnSpc>
              <a:spcBef>
                <a:spcPts val="600"/>
              </a:spcBef>
              <a:spcAft>
                <a:spcPts val="0"/>
              </a:spcAft>
              <a:buClr>
                <a:srgbClr val="FFFFFF"/>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2pPr>
            <a:lvl3pPr marL="1196201" marR="0" indent="-290945" algn="l" defTabSz="914400" latinLnBrk="0">
              <a:lnSpc>
                <a:spcPct val="100000"/>
              </a:lnSpc>
              <a:spcBef>
                <a:spcPts val="600"/>
              </a:spcBef>
              <a:spcAft>
                <a:spcPts val="0"/>
              </a:spcAft>
              <a:buClr>
                <a:srgbClr val="F9F9F9"/>
              </a:buClr>
              <a:buSzPct val="95000"/>
              <a:buFontTx/>
              <a:buChar char="•"/>
              <a:tabLst/>
              <a:defRPr sz="2600" b="0" i="0" u="none" strike="noStrike" cap="none" spc="0" baseline="0">
                <a:ln>
                  <a:noFill/>
                </a:ln>
                <a:solidFill>
                  <a:srgbClr val="173963"/>
                </a:solidFill>
                <a:uFillTx/>
                <a:latin typeface="Open Sans"/>
                <a:ea typeface="Open Sans"/>
                <a:cs typeface="Open Sans"/>
                <a:sym typeface="Open Sans"/>
              </a:defRPr>
            </a:lvl3pPr>
            <a:lvl4pPr marL="1426463" marR="0" indent="-256032" algn="l" defTabSz="914400" latinLnBrk="0">
              <a:lnSpc>
                <a:spcPct val="100000"/>
              </a:lnSpc>
              <a:spcBef>
                <a:spcPts val="600"/>
              </a:spcBef>
              <a:spcAft>
                <a:spcPts val="0"/>
              </a:spcAft>
              <a:buClr>
                <a:srgbClr val="F9F9F9"/>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4pPr>
            <a:lvl5pPr marL="1618488" marR="0" indent="-256032" algn="l" defTabSz="914400" latinLnBrk="0">
              <a:lnSpc>
                <a:spcPct val="100000"/>
              </a:lnSpc>
              <a:spcBef>
                <a:spcPts val="600"/>
              </a:spcBef>
              <a:spcAft>
                <a:spcPts val="0"/>
              </a:spcAft>
              <a:buClr>
                <a:srgbClr val="F9F9F9"/>
              </a:buClr>
              <a:buSzPct val="100000"/>
              <a:buFontTx/>
              <a:buChar char="‣"/>
              <a:tabLst/>
              <a:defRPr sz="2600" b="0" i="0" u="none" strike="noStrike" cap="none" spc="0" baseline="0">
                <a:ln>
                  <a:noFill/>
                </a:ln>
                <a:solidFill>
                  <a:srgbClr val="173963"/>
                </a:solidFill>
                <a:uFillTx/>
                <a:latin typeface="Open Sans"/>
                <a:ea typeface="Open Sans"/>
                <a:cs typeface="Open Sans"/>
                <a:sym typeface="Open Sans"/>
              </a:defRPr>
            </a:lvl5pPr>
            <a:lvl6pPr marL="2165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6pPr>
            <a:lvl7pPr marL="2546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7pPr>
            <a:lvl8pPr marL="2927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8pPr>
            <a:lvl9pPr marL="3308684" marR="0" indent="-260684" algn="l" defTabSz="914400" latinLnBrk="0">
              <a:lnSpc>
                <a:spcPct val="100000"/>
              </a:lnSpc>
              <a:spcBef>
                <a:spcPts val="600"/>
              </a:spcBef>
              <a:spcAft>
                <a:spcPts val="0"/>
              </a:spcAft>
              <a:buClrTx/>
              <a:buSzPct val="100000"/>
              <a:buFontTx/>
              <a:buChar char="•"/>
              <a:tabLst/>
              <a:defRPr sz="2600" b="0" i="0" u="none" strike="noStrike" cap="none" spc="0" baseline="0">
                <a:ln>
                  <a:noFill/>
                </a:ln>
                <a:solidFill>
                  <a:srgbClr val="FFFFFF"/>
                </a:solidFill>
                <a:uFillTx/>
                <a:latin typeface="Open Sans"/>
                <a:ea typeface="Open Sans"/>
                <a:cs typeface="Open Sans"/>
                <a:sym typeface="Open Sans"/>
              </a:defRPr>
            </a:lvl9pPr>
          </a:lstStyle>
          <a:p>
            <a:pPr hangingPunct="1"/>
            <a:r>
              <a:rPr lang="en-US" sz="2800">
                <a:solidFill>
                  <a:srgbClr val="1C3C69"/>
                </a:solidFill>
                <a:latin typeface="Calibri" panose="020F0502020204030204" pitchFamily="34" charset="0"/>
                <a:cs typeface="Calibri" panose="020F0502020204030204" pitchFamily="34" charset="0"/>
              </a:rPr>
              <a:t>Important Dates &amp; Deadlines</a:t>
            </a:r>
          </a:p>
          <a:p>
            <a:pPr hangingPunct="1"/>
            <a:r>
              <a:rPr lang="en-US" sz="2800">
                <a:solidFill>
                  <a:srgbClr val="1C3C69"/>
                </a:solidFill>
                <a:latin typeface="Calibri" panose="020F0502020204030204" pitchFamily="34" charset="0"/>
                <a:cs typeface="Calibri" panose="020F0502020204030204" pitchFamily="34" charset="0"/>
              </a:rPr>
              <a:t>Become Familiar with FEMA’s Streamlined Application Process</a:t>
            </a:r>
          </a:p>
          <a:p>
            <a:pPr hangingPunct="1"/>
            <a:r>
              <a:rPr lang="en-US" sz="2800">
                <a:solidFill>
                  <a:srgbClr val="1C3C69"/>
                </a:solidFill>
                <a:latin typeface="Calibri" panose="020F0502020204030204" pitchFamily="34" charset="0"/>
                <a:cs typeface="Calibri" panose="020F0502020204030204" pitchFamily="34" charset="0"/>
              </a:rPr>
              <a:t>Log into Grants Portal</a:t>
            </a:r>
          </a:p>
          <a:p>
            <a:pPr hangingPunct="1"/>
            <a:r>
              <a:rPr lang="en-US" sz="2800">
                <a:solidFill>
                  <a:srgbClr val="1C3C69"/>
                </a:solidFill>
                <a:latin typeface="Calibri" panose="020F0502020204030204" pitchFamily="34" charset="0"/>
                <a:cs typeface="Calibri" panose="020F0502020204030204" pitchFamily="34" charset="0"/>
              </a:rPr>
              <a:t>Submit Request for Public Assistance (RPA)</a:t>
            </a:r>
          </a:p>
          <a:p>
            <a:pPr hangingPunct="1"/>
            <a:r>
              <a:rPr lang="en-US" sz="2800">
                <a:solidFill>
                  <a:srgbClr val="1C3C69"/>
                </a:solidFill>
              </a:rPr>
              <a:t>Questions/Answers</a:t>
            </a:r>
          </a:p>
          <a:p>
            <a:pPr hangingPunct="1"/>
            <a:endParaRPr lang="en-US"/>
          </a:p>
        </p:txBody>
      </p:sp>
    </p:spTree>
    <p:extLst>
      <p:ext uri="{BB962C8B-B14F-4D97-AF65-F5344CB8AC3E}">
        <p14:creationId xmlns:p14="http://schemas.microsoft.com/office/powerpoint/2010/main" val="113931489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89DF-5A10-48DA-8325-F8843F6BC517}"/>
              </a:ext>
            </a:extLst>
          </p:cNvPr>
          <p:cNvSpPr>
            <a:spLocks noGrp="1"/>
          </p:cNvSpPr>
          <p:nvPr>
            <p:ph type="title"/>
          </p:nvPr>
        </p:nvSpPr>
        <p:spPr/>
        <p:txBody>
          <a:bodyPr lIns="45719" tIns="45720" rIns="45719" bIns="45720" anchor="ctr">
            <a:normAutofit/>
          </a:bodyPr>
          <a:lstStyle/>
          <a:p>
            <a:r>
              <a:rPr lang="en-US" dirty="0"/>
              <a:t>SBA Application Deadline</a:t>
            </a:r>
          </a:p>
        </p:txBody>
      </p:sp>
      <p:sp>
        <p:nvSpPr>
          <p:cNvPr id="3" name="Text Placeholder 2">
            <a:extLst>
              <a:ext uri="{FF2B5EF4-FFF2-40B4-BE49-F238E27FC236}">
                <a16:creationId xmlns:a16="http://schemas.microsoft.com/office/drawing/2014/main" id="{C59A0860-674F-46FB-9847-D5C3EAD3C459}"/>
              </a:ext>
            </a:extLst>
          </p:cNvPr>
          <p:cNvSpPr>
            <a:spLocks noGrp="1"/>
          </p:cNvSpPr>
          <p:nvPr>
            <p:ph type="body" idx="1"/>
          </p:nvPr>
        </p:nvSpPr>
        <p:spPr/>
        <p:txBody>
          <a:bodyPr lIns="45719" tIns="45720" rIns="45719" bIns="45720" anchor="t">
            <a:normAutofit/>
          </a:bodyPr>
          <a:lstStyle/>
          <a:p>
            <a:pPr marL="260350" indent="-260350"/>
            <a:r>
              <a:rPr lang="en-US" dirty="0"/>
              <a:t>Applicants may apply online using the Electronic Loan Application (ELA) via SBA’s secure website at </a:t>
            </a:r>
            <a:r>
              <a:rPr lang="en-US" dirty="0">
                <a:hlinkClick r:id="rId2"/>
              </a:rPr>
              <a:t>DisasterLoan.sba.gov/ela/s</a:t>
            </a:r>
            <a:r>
              <a:rPr lang="en-US" dirty="0"/>
              <a:t>/ and should apply under SBA declaration # 17368.</a:t>
            </a:r>
          </a:p>
          <a:p>
            <a:pPr marL="260350" indent="-260350"/>
            <a:endParaRPr lang="en-US"/>
          </a:p>
          <a:p>
            <a:pPr marL="260350" indent="-260350"/>
            <a:r>
              <a:rPr lang="en-US" dirty="0"/>
              <a:t>Application deadline is </a:t>
            </a:r>
            <a:r>
              <a:rPr lang="en-US" b="1" dirty="0"/>
              <a:t>May 10, 2022</a:t>
            </a:r>
          </a:p>
        </p:txBody>
      </p:sp>
    </p:spTree>
    <p:extLst>
      <p:ext uri="{BB962C8B-B14F-4D97-AF65-F5344CB8AC3E}">
        <p14:creationId xmlns:p14="http://schemas.microsoft.com/office/powerpoint/2010/main" val="338719978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8387A4-C3E4-4479-A710-F35D934A763E}"/>
              </a:ext>
            </a:extLst>
          </p:cNvPr>
          <p:cNvGrpSpPr/>
          <p:nvPr/>
        </p:nvGrpSpPr>
        <p:grpSpPr>
          <a:xfrm>
            <a:off x="1143000" y="1519159"/>
            <a:ext cx="7086600" cy="4119641"/>
            <a:chOff x="3265487" y="1302240"/>
            <a:chExt cx="7086600" cy="4119641"/>
          </a:xfrm>
        </p:grpSpPr>
        <p:sp>
          <p:nvSpPr>
            <p:cNvPr id="3" name="Rectangle 1048">
              <a:extLst>
                <a:ext uri="{FF2B5EF4-FFF2-40B4-BE49-F238E27FC236}">
                  <a16:creationId xmlns:a16="http://schemas.microsoft.com/office/drawing/2014/main" id="{0F1302DD-3FE4-49AA-8968-ED5DC21BD3F0}"/>
                </a:ext>
              </a:extLst>
            </p:cNvPr>
            <p:cNvSpPr>
              <a:spLocks noChangeArrowheads="1"/>
            </p:cNvSpPr>
            <p:nvPr/>
          </p:nvSpPr>
          <p:spPr bwMode="auto">
            <a:xfrm>
              <a:off x="3265487" y="4420860"/>
              <a:ext cx="7086600" cy="1001021"/>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APPLICANT</a:t>
              </a:r>
            </a:p>
          </p:txBody>
        </p:sp>
        <p:sp>
          <p:nvSpPr>
            <p:cNvPr id="4" name="Rectangle 1049">
              <a:extLst>
                <a:ext uri="{FF2B5EF4-FFF2-40B4-BE49-F238E27FC236}">
                  <a16:creationId xmlns:a16="http://schemas.microsoft.com/office/drawing/2014/main" id="{E809BDD2-3ED8-4502-B363-911EFBE875DF}"/>
                </a:ext>
              </a:extLst>
            </p:cNvPr>
            <p:cNvSpPr>
              <a:spLocks noChangeArrowheads="1"/>
            </p:cNvSpPr>
            <p:nvPr/>
          </p:nvSpPr>
          <p:spPr bwMode="auto">
            <a:xfrm>
              <a:off x="4256086" y="3329040"/>
              <a:ext cx="51054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FACILITY</a:t>
              </a:r>
            </a:p>
          </p:txBody>
        </p:sp>
        <p:sp>
          <p:nvSpPr>
            <p:cNvPr id="5" name="Rectangle 1050">
              <a:extLst>
                <a:ext uri="{FF2B5EF4-FFF2-40B4-BE49-F238E27FC236}">
                  <a16:creationId xmlns:a16="http://schemas.microsoft.com/office/drawing/2014/main" id="{1E8171DF-8949-4CBF-B432-5DE931D3C3E8}"/>
                </a:ext>
              </a:extLst>
            </p:cNvPr>
            <p:cNvSpPr>
              <a:spLocks noChangeArrowheads="1"/>
            </p:cNvSpPr>
            <p:nvPr/>
          </p:nvSpPr>
          <p:spPr bwMode="auto">
            <a:xfrm>
              <a:off x="4941886" y="2272868"/>
              <a:ext cx="3733800" cy="990600"/>
            </a:xfrm>
            <a:prstGeom prst="rect">
              <a:avLst/>
            </a:prstGeom>
            <a:solidFill>
              <a:srgbClr val="1F497D"/>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WORK</a:t>
              </a:r>
            </a:p>
          </p:txBody>
        </p:sp>
        <p:sp>
          <p:nvSpPr>
            <p:cNvPr id="6" name="Rectangle 1050">
              <a:extLst>
                <a:ext uri="{FF2B5EF4-FFF2-40B4-BE49-F238E27FC236}">
                  <a16:creationId xmlns:a16="http://schemas.microsoft.com/office/drawing/2014/main" id="{C3A137A6-DA0D-41BC-A6DE-0160C17242B0}"/>
                </a:ext>
              </a:extLst>
            </p:cNvPr>
            <p:cNvSpPr>
              <a:spLocks noChangeArrowheads="1"/>
            </p:cNvSpPr>
            <p:nvPr/>
          </p:nvSpPr>
          <p:spPr bwMode="auto">
            <a:xfrm>
              <a:off x="5412019" y="1302240"/>
              <a:ext cx="2793535" cy="887742"/>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5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COST</a:t>
              </a:r>
            </a:p>
          </p:txBody>
        </p:sp>
      </p:grpSp>
      <p:sp>
        <p:nvSpPr>
          <p:cNvPr id="7" name="Right Arrow 5">
            <a:extLst>
              <a:ext uri="{FF2B5EF4-FFF2-40B4-BE49-F238E27FC236}">
                <a16:creationId xmlns:a16="http://schemas.microsoft.com/office/drawing/2014/main" id="{A45F15E5-CEF9-4E0F-B2E2-283D64749DFF}"/>
              </a:ext>
            </a:extLst>
          </p:cNvPr>
          <p:cNvSpPr/>
          <p:nvPr/>
        </p:nvSpPr>
        <p:spPr bwMode="auto">
          <a:xfrm>
            <a:off x="1752600" y="2870787"/>
            <a:ext cx="990599"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8" name="Rectangle 3">
            <a:extLst>
              <a:ext uri="{FF2B5EF4-FFF2-40B4-BE49-F238E27FC236}">
                <a16:creationId xmlns:a16="http://schemas.microsoft.com/office/drawing/2014/main" id="{145AE21B-F69D-4DC3-8624-4579C4089FF1}"/>
              </a:ext>
            </a:extLst>
          </p:cNvPr>
          <p:cNvSpPr txBox="1">
            <a:spLocks noChangeArrowheads="1"/>
          </p:cNvSpPr>
          <p:nvPr/>
        </p:nvSpPr>
        <p:spPr bwMode="auto">
          <a:xfrm>
            <a:off x="3797987" y="914400"/>
            <a:ext cx="5422213"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FontTx/>
              <a:buNone/>
              <a:defRPr/>
            </a:pPr>
            <a:r>
              <a:rPr lang="en-US" sz="1600">
                <a:solidFill>
                  <a:srgbClr val="1C3C69"/>
                </a:solidFill>
                <a:cs typeface="Calibri" panose="020F0502020204030204" pitchFamily="34" charset="0"/>
              </a:rPr>
              <a:t>4 Components</a:t>
            </a:r>
          </a:p>
        </p:txBody>
      </p:sp>
      <p:sp>
        <p:nvSpPr>
          <p:cNvPr id="9" name="Rectangle 2">
            <a:extLst>
              <a:ext uri="{FF2B5EF4-FFF2-40B4-BE49-F238E27FC236}">
                <a16:creationId xmlns:a16="http://schemas.microsoft.com/office/drawing/2014/main" id="{254B0868-1C2D-40D9-AAB0-7E1EFE6F5C6F}"/>
              </a:ext>
            </a:extLst>
          </p:cNvPr>
          <p:cNvSpPr txBox="1">
            <a:spLocks noChangeArrowheads="1"/>
          </p:cNvSpPr>
          <p:nvPr/>
        </p:nvSpPr>
        <p:spPr bwMode="auto">
          <a:xfrm>
            <a:off x="588962" y="163513"/>
            <a:ext cx="7966075" cy="903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Eligibility</a:t>
            </a:r>
          </a:p>
        </p:txBody>
      </p:sp>
    </p:spTree>
    <p:extLst>
      <p:ext uri="{BB962C8B-B14F-4D97-AF65-F5344CB8AC3E}">
        <p14:creationId xmlns:p14="http://schemas.microsoft.com/office/powerpoint/2010/main" val="394327355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792733-41F3-4854-8A8F-89E7F18E1274}"/>
              </a:ext>
            </a:extLst>
          </p:cNvPr>
          <p:cNvSpPr txBox="1">
            <a:spLocks noChangeArrowheads="1"/>
          </p:cNvSpPr>
          <p:nvPr/>
        </p:nvSpPr>
        <p:spPr bwMode="auto">
          <a:xfrm>
            <a:off x="609600" y="304799"/>
            <a:ext cx="8001000" cy="12192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Eligible Work </a:t>
            </a:r>
            <a:br>
              <a:rPr lang="en-US" sz="4800">
                <a:solidFill>
                  <a:srgbClr val="1C3C69"/>
                </a:solidFill>
                <a:cs typeface="Calibri" panose="020F0502020204030204" pitchFamily="34" charset="0"/>
              </a:rPr>
            </a:br>
            <a:endParaRPr lang="en-US" sz="4800">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B7787B92-1B3F-4F13-A7B0-4E782F5CAFF8}"/>
              </a:ext>
            </a:extLst>
          </p:cNvPr>
          <p:cNvSpPr txBox="1">
            <a:spLocks noChangeArrowheads="1"/>
          </p:cNvSpPr>
          <p:nvPr/>
        </p:nvSpPr>
        <p:spPr bwMode="auto">
          <a:xfrm>
            <a:off x="609600" y="11430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pitchFamily="2" charset="2"/>
              <a:buChar char="§"/>
              <a:defRPr/>
            </a:pPr>
            <a:r>
              <a:rPr lang="en-US">
                <a:solidFill>
                  <a:srgbClr val="1C3C69"/>
                </a:solidFill>
                <a:cs typeface="Calibri" panose="020F0502020204030204" pitchFamily="34" charset="0"/>
              </a:rPr>
              <a:t>Must be Direct Result of Disaster</a:t>
            </a:r>
          </a:p>
          <a:p>
            <a:pPr eaLnBrk="1" hangingPunct="1">
              <a:buClr>
                <a:schemeClr val="bg1"/>
              </a:buClr>
              <a:buFont typeface="Wingdings" pitchFamily="2" charset="2"/>
              <a:buChar char="§"/>
              <a:defRPr/>
            </a:pPr>
            <a:r>
              <a:rPr lang="en-US">
                <a:solidFill>
                  <a:srgbClr val="1C3C69"/>
                </a:solidFill>
                <a:cs typeface="Calibri" panose="020F0502020204030204" pitchFamily="34" charset="0"/>
              </a:rPr>
              <a:t>Must be located within Designated Disaster Area</a:t>
            </a:r>
          </a:p>
          <a:p>
            <a:pPr eaLnBrk="1" hangingPunct="1">
              <a:buClr>
                <a:schemeClr val="bg1"/>
              </a:buClr>
              <a:buFont typeface="Wingdings" pitchFamily="2" charset="2"/>
              <a:buChar char="§"/>
              <a:defRPr/>
            </a:pPr>
            <a:r>
              <a:rPr lang="en-US">
                <a:solidFill>
                  <a:srgbClr val="1C3C69"/>
                </a:solidFill>
                <a:cs typeface="Calibri" panose="020F0502020204030204" pitchFamily="34" charset="0"/>
              </a:rPr>
              <a:t>Must be Legally Responsible </a:t>
            </a:r>
          </a:p>
          <a:p>
            <a:pPr eaLnBrk="1" hangingPunct="1">
              <a:buClr>
                <a:schemeClr val="bg1"/>
              </a:buClr>
              <a:buFont typeface="Wingdings" pitchFamily="2" charset="2"/>
              <a:buChar char="§"/>
              <a:defRPr/>
            </a:pPr>
            <a:r>
              <a:rPr lang="en-US">
                <a:solidFill>
                  <a:srgbClr val="1C3C69"/>
                </a:solidFill>
                <a:cs typeface="Calibri" panose="020F0502020204030204" pitchFamily="34" charset="0"/>
              </a:rPr>
              <a:t>Must be done to:</a:t>
            </a:r>
          </a:p>
          <a:p>
            <a:pPr marL="742950" lvl="2" indent="-342900" eaLnBrk="1" hangingPunct="1">
              <a:buClr>
                <a:schemeClr val="bg1"/>
              </a:buClr>
              <a:buFont typeface="Wingdings" pitchFamily="2" charset="2"/>
              <a:buChar char="§"/>
              <a:defRPr/>
            </a:pPr>
            <a:r>
              <a:rPr lang="en-US" sz="2800">
                <a:solidFill>
                  <a:srgbClr val="1C3C69"/>
                </a:solidFill>
                <a:ea typeface="+mn-ea"/>
                <a:cs typeface="Calibri" panose="020F0502020204030204" pitchFamily="34" charset="0"/>
              </a:rPr>
              <a:t>Save lives</a:t>
            </a:r>
          </a:p>
          <a:p>
            <a:pPr marL="742950" lvl="2" indent="-342900" eaLnBrk="1" hangingPunct="1">
              <a:buClr>
                <a:schemeClr val="bg1"/>
              </a:buClr>
              <a:buFont typeface="Wingdings" pitchFamily="2" charset="2"/>
              <a:buChar char="§"/>
              <a:defRPr/>
            </a:pPr>
            <a:r>
              <a:rPr lang="en-US" sz="2800">
                <a:solidFill>
                  <a:srgbClr val="1C3C69"/>
                </a:solidFill>
                <a:ea typeface="+mn-ea"/>
                <a:cs typeface="Calibri" panose="020F0502020204030204" pitchFamily="34" charset="0"/>
              </a:rPr>
              <a:t>Protect Public Health and Safety</a:t>
            </a:r>
          </a:p>
          <a:p>
            <a:pPr marL="742950" lvl="2" indent="-342900" eaLnBrk="1" hangingPunct="1">
              <a:buClr>
                <a:schemeClr val="bg1"/>
              </a:buClr>
              <a:buFont typeface="Wingdings" pitchFamily="2" charset="2"/>
              <a:buChar char="§"/>
              <a:defRPr/>
            </a:pPr>
            <a:r>
              <a:rPr lang="en-US" sz="2800">
                <a:solidFill>
                  <a:srgbClr val="1C3C69"/>
                </a:solidFill>
                <a:ea typeface="+mn-ea"/>
                <a:cs typeface="Calibri" panose="020F0502020204030204" pitchFamily="34" charset="0"/>
              </a:rPr>
              <a:t>Eliminate or lessen the immediate threat</a:t>
            </a:r>
          </a:p>
        </p:txBody>
      </p:sp>
    </p:spTree>
    <p:extLst>
      <p:ext uri="{BB962C8B-B14F-4D97-AF65-F5344CB8AC3E}">
        <p14:creationId xmlns:p14="http://schemas.microsoft.com/office/powerpoint/2010/main" val="188970367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22E5EB0-D7F0-4D96-AF12-F387CC90C759}"/>
              </a:ext>
            </a:extLst>
          </p:cNvPr>
          <p:cNvSpPr txBox="1">
            <a:spLocks noChangeArrowheads="1"/>
          </p:cNvSpPr>
          <p:nvPr/>
        </p:nvSpPr>
        <p:spPr bwMode="auto">
          <a:xfrm>
            <a:off x="533400" y="4572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Categories of Work </a:t>
            </a:r>
            <a:r>
              <a:rPr lang="en-US" sz="4000">
                <a:solidFill>
                  <a:srgbClr val="1C3C69"/>
                </a:solidFill>
                <a:cs typeface="Calibri" panose="020F0502020204030204" pitchFamily="34" charset="0"/>
              </a:rPr>
              <a:t/>
            </a:r>
            <a:br>
              <a:rPr lang="en-US" sz="4000">
                <a:solidFill>
                  <a:srgbClr val="1C3C69"/>
                </a:solidFill>
                <a:cs typeface="Calibri" panose="020F0502020204030204" pitchFamily="34" charset="0"/>
              </a:rPr>
            </a:br>
            <a:endParaRPr lang="en-US" sz="4000" u="sng">
              <a:solidFill>
                <a:srgbClr val="1C3C69"/>
              </a:solidFill>
              <a:cs typeface="Calibri" panose="020F0502020204030204" pitchFamily="34" charset="0"/>
            </a:endParaRPr>
          </a:p>
        </p:txBody>
      </p:sp>
      <p:sp>
        <p:nvSpPr>
          <p:cNvPr id="4" name="Rectangle 3">
            <a:extLst>
              <a:ext uri="{FF2B5EF4-FFF2-40B4-BE49-F238E27FC236}">
                <a16:creationId xmlns:a16="http://schemas.microsoft.com/office/drawing/2014/main" id="{A9D8DF4A-ECA5-406A-81D6-776E18202A45}"/>
              </a:ext>
            </a:extLst>
          </p:cNvPr>
          <p:cNvSpPr txBox="1">
            <a:spLocks noChangeArrowheads="1"/>
          </p:cNvSpPr>
          <p:nvPr/>
        </p:nvSpPr>
        <p:spPr bwMode="auto">
          <a:xfrm>
            <a:off x="586740" y="1256635"/>
            <a:ext cx="8229600" cy="46795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90000"/>
              </a:lnSpc>
              <a:buClr>
                <a:schemeClr val="bg1"/>
              </a:buClr>
              <a:buSzTx/>
              <a:buFont typeface="Wingdings" panose="05000000000000000000" pitchFamily="2" charset="2"/>
              <a:buChar char="§"/>
              <a:defRPr/>
            </a:pPr>
            <a:r>
              <a:rPr lang="en-US" sz="2000" b="1">
                <a:solidFill>
                  <a:srgbClr val="1C3C69"/>
                </a:solidFill>
                <a:latin typeface="Calibri"/>
                <a:cs typeface="Calibri"/>
              </a:rPr>
              <a:t>Emergency Work – must be completed within 6 months (September 11, 2022)</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cs typeface="Calibri"/>
              </a:rPr>
              <a:t>Category A – Debris Removal</a:t>
            </a:r>
            <a:endParaRPr lang="en-US" sz="1600">
              <a:solidFill>
                <a:srgbClr val="1C3C69"/>
              </a:solidFill>
              <a:latin typeface="Calibri"/>
              <a:ea typeface="+mn-ea"/>
              <a:cs typeface="Calibri"/>
            </a:endParaRP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B – Emergency Protective Measures</a:t>
            </a:r>
          </a:p>
          <a:p>
            <a:pPr marL="400050" eaLnBrk="1" hangingPunct="1">
              <a:lnSpc>
                <a:spcPct val="90000"/>
              </a:lnSpc>
              <a:spcAft>
                <a:spcPts val="600"/>
              </a:spcAft>
              <a:buClr>
                <a:schemeClr val="bg1"/>
              </a:buClr>
              <a:buFont typeface="Wingdings" panose="05000000000000000000" pitchFamily="2" charset="2"/>
              <a:buChar char="§"/>
              <a:defRPr/>
            </a:pPr>
            <a:r>
              <a:rPr lang="en-US" sz="2000" b="1">
                <a:solidFill>
                  <a:srgbClr val="1C3C69"/>
                </a:solidFill>
                <a:latin typeface="Calibri"/>
                <a:cs typeface="Calibri"/>
              </a:rPr>
              <a:t>Permanent Work – must be completed within 18 months (September 11, 2023)</a:t>
            </a:r>
            <a:endParaRPr lang="en-US" sz="2000" b="1">
              <a:solidFill>
                <a:srgbClr val="1C3C69"/>
              </a:solidFill>
              <a:cs typeface="Calibri" panose="020F0502020204030204" pitchFamily="34" charset="0"/>
            </a:endParaRP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C – Roads and Bridges</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D – Water Control Facilities</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E – Public Buildings and Contents</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F – Public Utilities</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ea typeface="+mn-ea"/>
                <a:cs typeface="Calibri"/>
              </a:rPr>
              <a:t>Category G – Parks, Recreational, and Other Facilities</a:t>
            </a:r>
            <a:endParaRPr lang="en-US" sz="1600" b="1">
              <a:solidFill>
                <a:srgbClr val="1C3C69"/>
              </a:solidFill>
              <a:latin typeface="Calibri"/>
              <a:cs typeface="Calibri"/>
            </a:endParaRPr>
          </a:p>
          <a:p>
            <a:pPr marL="400050" eaLnBrk="1" hangingPunct="1">
              <a:lnSpc>
                <a:spcPct val="90000"/>
              </a:lnSpc>
              <a:spcAft>
                <a:spcPts val="600"/>
              </a:spcAft>
              <a:buClr>
                <a:schemeClr val="bg1"/>
              </a:buClr>
              <a:buFont typeface="Wingdings" panose="05000000000000000000" pitchFamily="2" charset="2"/>
              <a:buChar char="§"/>
              <a:defRPr/>
            </a:pPr>
            <a:r>
              <a:rPr lang="en-US" sz="2000" b="1">
                <a:solidFill>
                  <a:srgbClr val="1C3C69"/>
                </a:solidFill>
                <a:latin typeface="Calibri"/>
                <a:cs typeface="Calibri"/>
              </a:rPr>
              <a:t>Administrative Costs</a:t>
            </a:r>
          </a:p>
          <a:p>
            <a:pPr lvl="1" eaLnBrk="1" hangingPunct="1">
              <a:lnSpc>
                <a:spcPct val="90000"/>
              </a:lnSpc>
              <a:spcAft>
                <a:spcPts val="600"/>
              </a:spcAft>
              <a:buClr>
                <a:schemeClr val="bg1"/>
              </a:buClr>
              <a:buFont typeface="Wingdings" panose="05000000000000000000" pitchFamily="2" charset="2"/>
              <a:buChar char="§"/>
              <a:defRPr/>
            </a:pPr>
            <a:r>
              <a:rPr lang="en-US" sz="1600">
                <a:solidFill>
                  <a:srgbClr val="1C3C69"/>
                </a:solidFill>
                <a:latin typeface="Calibri"/>
                <a:cs typeface="Calibri"/>
              </a:rPr>
              <a:t>Category Z – Management Costs</a:t>
            </a:r>
          </a:p>
          <a:p>
            <a:pPr marL="0" indent="0" eaLnBrk="1" hangingPunct="1">
              <a:lnSpc>
                <a:spcPct val="90000"/>
              </a:lnSpc>
              <a:buFontTx/>
              <a:buNone/>
              <a:defRPr/>
            </a:pPr>
            <a:endParaRPr lang="en-US" sz="2000" b="1">
              <a:solidFill>
                <a:srgbClr val="1C3C69"/>
              </a:solidFill>
              <a:cs typeface="Calibri" panose="020F0502020204030204" pitchFamily="34" charset="0"/>
            </a:endParaRPr>
          </a:p>
        </p:txBody>
      </p:sp>
      <p:sp>
        <p:nvSpPr>
          <p:cNvPr id="5" name="Rectangle 4">
            <a:extLst>
              <a:ext uri="{FF2B5EF4-FFF2-40B4-BE49-F238E27FC236}">
                <a16:creationId xmlns:a16="http://schemas.microsoft.com/office/drawing/2014/main" id="{63D00B79-153B-41D5-9CAD-517272291DF9}"/>
              </a:ext>
            </a:extLst>
          </p:cNvPr>
          <p:cNvSpPr/>
          <p:nvPr/>
        </p:nvSpPr>
        <p:spPr bwMode="auto">
          <a:xfrm>
            <a:off x="381000" y="1089427"/>
            <a:ext cx="8382000" cy="4701773"/>
          </a:xfrm>
          <a:prstGeom prst="rect">
            <a:avLst/>
          </a:prstGeom>
          <a:noFill/>
          <a:ln w="38100" cap="flat" cmpd="sng" algn="ctr">
            <a:solidFill>
              <a:srgbClr val="1C3C6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8F9AA05E-7ABC-44CB-8B0E-13AE1E1EB543}"/>
              </a:ext>
            </a:extLst>
          </p:cNvPr>
          <p:cNvPicPr>
            <a:picLocks noChangeAspect="1"/>
          </p:cNvPicPr>
          <p:nvPr/>
        </p:nvPicPr>
        <p:blipFill>
          <a:blip r:embed="rId2"/>
          <a:stretch>
            <a:fillRect/>
          </a:stretch>
        </p:blipFill>
        <p:spPr>
          <a:xfrm>
            <a:off x="5486400" y="3048000"/>
            <a:ext cx="3030842" cy="993920"/>
          </a:xfrm>
          <a:prstGeom prst="rect">
            <a:avLst/>
          </a:prstGeom>
        </p:spPr>
      </p:pic>
    </p:spTree>
    <p:extLst>
      <p:ext uri="{BB962C8B-B14F-4D97-AF65-F5344CB8AC3E}">
        <p14:creationId xmlns:p14="http://schemas.microsoft.com/office/powerpoint/2010/main" val="131318440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F1F519-C220-4D22-B335-5964F4262C24}"/>
              </a:ext>
            </a:extLst>
          </p:cNvPr>
          <p:cNvSpPr txBox="1">
            <a:spLocks noChangeArrowheads="1"/>
          </p:cNvSpPr>
          <p:nvPr/>
        </p:nvSpPr>
        <p:spPr bwMode="auto">
          <a:xfrm>
            <a:off x="588962" y="163513"/>
            <a:ext cx="7966075" cy="903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Eligibility</a:t>
            </a:r>
          </a:p>
        </p:txBody>
      </p:sp>
      <p:sp>
        <p:nvSpPr>
          <p:cNvPr id="3" name="Rectangle 3">
            <a:extLst>
              <a:ext uri="{FF2B5EF4-FFF2-40B4-BE49-F238E27FC236}">
                <a16:creationId xmlns:a16="http://schemas.microsoft.com/office/drawing/2014/main" id="{0291AA58-B255-428C-B248-3C3DE34F93B5}"/>
              </a:ext>
            </a:extLst>
          </p:cNvPr>
          <p:cNvSpPr txBox="1">
            <a:spLocks noChangeArrowheads="1"/>
          </p:cNvSpPr>
          <p:nvPr/>
        </p:nvSpPr>
        <p:spPr bwMode="auto">
          <a:xfrm>
            <a:off x="3797987" y="909559"/>
            <a:ext cx="5422213"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FontTx/>
              <a:buNone/>
              <a:defRPr/>
            </a:pPr>
            <a:r>
              <a:rPr lang="en-US" sz="1600">
                <a:solidFill>
                  <a:srgbClr val="1C3C69"/>
                </a:solidFill>
                <a:cs typeface="Calibri" panose="020F0502020204030204" pitchFamily="34" charset="0"/>
              </a:rPr>
              <a:t>4 Components</a:t>
            </a:r>
          </a:p>
        </p:txBody>
      </p:sp>
      <p:grpSp>
        <p:nvGrpSpPr>
          <p:cNvPr id="4" name="Group 3">
            <a:extLst>
              <a:ext uri="{FF2B5EF4-FFF2-40B4-BE49-F238E27FC236}">
                <a16:creationId xmlns:a16="http://schemas.microsoft.com/office/drawing/2014/main" id="{9A301028-6A75-4A32-9B3A-3AD8FBE4B3DC}"/>
              </a:ext>
            </a:extLst>
          </p:cNvPr>
          <p:cNvGrpSpPr/>
          <p:nvPr/>
        </p:nvGrpSpPr>
        <p:grpSpPr>
          <a:xfrm>
            <a:off x="1143000" y="1519159"/>
            <a:ext cx="7086600" cy="4119641"/>
            <a:chOff x="3265487" y="1302240"/>
            <a:chExt cx="7086600" cy="4119641"/>
          </a:xfrm>
        </p:grpSpPr>
        <p:sp>
          <p:nvSpPr>
            <p:cNvPr id="5" name="Rectangle 1048">
              <a:extLst>
                <a:ext uri="{FF2B5EF4-FFF2-40B4-BE49-F238E27FC236}">
                  <a16:creationId xmlns:a16="http://schemas.microsoft.com/office/drawing/2014/main" id="{130B205A-7507-40E2-9A65-CC4FE7D9172A}"/>
                </a:ext>
              </a:extLst>
            </p:cNvPr>
            <p:cNvSpPr>
              <a:spLocks noChangeArrowheads="1"/>
            </p:cNvSpPr>
            <p:nvPr/>
          </p:nvSpPr>
          <p:spPr bwMode="auto">
            <a:xfrm>
              <a:off x="3265487" y="4420860"/>
              <a:ext cx="7086600" cy="1001021"/>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APPLICANT</a:t>
              </a:r>
            </a:p>
          </p:txBody>
        </p:sp>
        <p:sp>
          <p:nvSpPr>
            <p:cNvPr id="6" name="Rectangle 1049">
              <a:extLst>
                <a:ext uri="{FF2B5EF4-FFF2-40B4-BE49-F238E27FC236}">
                  <a16:creationId xmlns:a16="http://schemas.microsoft.com/office/drawing/2014/main" id="{0F2A14A7-80A7-4662-8264-D552B00D5DBE}"/>
                </a:ext>
              </a:extLst>
            </p:cNvPr>
            <p:cNvSpPr>
              <a:spLocks noChangeArrowheads="1"/>
            </p:cNvSpPr>
            <p:nvPr/>
          </p:nvSpPr>
          <p:spPr bwMode="auto">
            <a:xfrm>
              <a:off x="4256086" y="3329040"/>
              <a:ext cx="51054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FACILITY</a:t>
              </a:r>
            </a:p>
          </p:txBody>
        </p:sp>
        <p:sp>
          <p:nvSpPr>
            <p:cNvPr id="7" name="Rectangle 1050">
              <a:extLst>
                <a:ext uri="{FF2B5EF4-FFF2-40B4-BE49-F238E27FC236}">
                  <a16:creationId xmlns:a16="http://schemas.microsoft.com/office/drawing/2014/main" id="{54BFA8E8-6677-4ED0-A3F8-0EC445AA953D}"/>
                </a:ext>
              </a:extLst>
            </p:cNvPr>
            <p:cNvSpPr>
              <a:spLocks noChangeArrowheads="1"/>
            </p:cNvSpPr>
            <p:nvPr/>
          </p:nvSpPr>
          <p:spPr bwMode="auto">
            <a:xfrm>
              <a:off x="4941886" y="2272868"/>
              <a:ext cx="3733800" cy="990600"/>
            </a:xfrm>
            <a:prstGeom prst="rect">
              <a:avLst/>
            </a:prstGeom>
            <a:solidFill>
              <a:sysClr val="window" lastClr="FFFFFF">
                <a:lumMod val="65000"/>
              </a:sysClr>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60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WORK</a:t>
              </a:r>
            </a:p>
          </p:txBody>
        </p:sp>
        <p:sp>
          <p:nvSpPr>
            <p:cNvPr id="8" name="Rectangle 1050">
              <a:extLst>
                <a:ext uri="{FF2B5EF4-FFF2-40B4-BE49-F238E27FC236}">
                  <a16:creationId xmlns:a16="http://schemas.microsoft.com/office/drawing/2014/main" id="{70E313C6-B448-4E36-AEB0-BC3B45073207}"/>
                </a:ext>
              </a:extLst>
            </p:cNvPr>
            <p:cNvSpPr>
              <a:spLocks noChangeArrowheads="1"/>
            </p:cNvSpPr>
            <p:nvPr/>
          </p:nvSpPr>
          <p:spPr bwMode="auto">
            <a:xfrm>
              <a:off x="5412019" y="1302240"/>
              <a:ext cx="2793535" cy="887742"/>
            </a:xfrm>
            <a:prstGeom prst="rect">
              <a:avLst/>
            </a:prstGeom>
            <a:solidFill>
              <a:srgbClr val="1F497D"/>
            </a:solidFill>
            <a:ln w="38100" cap="flat" cmpd="sng" algn="ctr">
              <a:noFill/>
              <a:prstDash val="solid"/>
              <a:headEnd/>
              <a:tailEnd/>
            </a:ln>
            <a:effectLst>
              <a:outerShdw blurRad="40000" dist="20000" dir="5400000" rotWithShape="0">
                <a:srgbClr val="000000">
                  <a:alpha val="38000"/>
                </a:srgbClr>
              </a:outerShdw>
            </a:effectLst>
          </p:spPr>
          <p:txBody>
            <a:bodyPr wrap="none" anchor="ctr">
              <a:flatTx/>
            </a:bodyPr>
            <a:lstStyle/>
            <a:p>
              <a:pPr marL="0" marR="0" lvl="0" indent="0" algn="ctr" defTabSz="914400" eaLnBrk="0" fontAlgn="base" latinLnBrk="0" hangingPunct="1">
                <a:lnSpc>
                  <a:spcPct val="100000"/>
                </a:lnSpc>
                <a:spcBef>
                  <a:spcPct val="0"/>
                </a:spcBef>
                <a:spcAft>
                  <a:spcPct val="0"/>
                </a:spcAft>
                <a:buClr>
                  <a:srgbClr val="5F5F5F"/>
                </a:buClr>
                <a:buSzPct val="120000"/>
                <a:buFontTx/>
                <a:buNone/>
                <a:tabLst/>
                <a:defRPr/>
              </a:pPr>
              <a:r>
                <a:rPr kumimoji="0" lang="en-US" sz="5800" b="1"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COST</a:t>
              </a:r>
            </a:p>
          </p:txBody>
        </p:sp>
      </p:grpSp>
      <p:sp>
        <p:nvSpPr>
          <p:cNvPr id="9" name="Right Arrow 5">
            <a:extLst>
              <a:ext uri="{FF2B5EF4-FFF2-40B4-BE49-F238E27FC236}">
                <a16:creationId xmlns:a16="http://schemas.microsoft.com/office/drawing/2014/main" id="{038075A5-DA39-4C82-900B-7875D093656F}"/>
              </a:ext>
            </a:extLst>
          </p:cNvPr>
          <p:cNvSpPr/>
          <p:nvPr/>
        </p:nvSpPr>
        <p:spPr bwMode="auto">
          <a:xfrm>
            <a:off x="2133600" y="1848730"/>
            <a:ext cx="990599"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97884441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B3056AF-86A9-4596-8B3F-E760730551ED}"/>
              </a:ext>
            </a:extLst>
          </p:cNvPr>
          <p:cNvSpPr txBox="1">
            <a:spLocks noChangeArrowheads="1"/>
          </p:cNvSpPr>
          <p:nvPr/>
        </p:nvSpPr>
        <p:spPr bwMode="auto">
          <a:xfrm>
            <a:off x="457200" y="-127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Eligible Costs</a:t>
            </a:r>
          </a:p>
        </p:txBody>
      </p:sp>
      <p:sp>
        <p:nvSpPr>
          <p:cNvPr id="3" name="Rectangle 3">
            <a:extLst>
              <a:ext uri="{FF2B5EF4-FFF2-40B4-BE49-F238E27FC236}">
                <a16:creationId xmlns:a16="http://schemas.microsoft.com/office/drawing/2014/main" id="{7BF5C7AE-2DBB-4C73-9714-1CFBAAFC2D07}"/>
              </a:ext>
            </a:extLst>
          </p:cNvPr>
          <p:cNvSpPr txBox="1">
            <a:spLocks noChangeArrowheads="1"/>
          </p:cNvSpPr>
          <p:nvPr/>
        </p:nvSpPr>
        <p:spPr bwMode="auto">
          <a:xfrm>
            <a:off x="457200" y="13716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buClr>
                <a:schemeClr val="bg1"/>
              </a:buClr>
              <a:buFont typeface="Arial" panose="020B0604020202020204" pitchFamily="34" charset="0"/>
              <a:buChar char="•"/>
            </a:pPr>
            <a:r>
              <a:rPr lang="en-US" altLang="en-US" sz="2400">
                <a:solidFill>
                  <a:srgbClr val="1C3C69"/>
                </a:solidFill>
                <a:cs typeface="Calibri" panose="020F0502020204030204" pitchFamily="34" charset="0"/>
              </a:rPr>
              <a:t>Incurred by an </a:t>
            </a:r>
            <a:r>
              <a:rPr lang="en-US" altLang="en-US" sz="2400" b="1">
                <a:solidFill>
                  <a:srgbClr val="1C3C69"/>
                </a:solidFill>
                <a:cs typeface="Calibri" panose="020F0502020204030204" pitchFamily="34" charset="0"/>
              </a:rPr>
              <a:t>Eligible</a:t>
            </a:r>
            <a:r>
              <a:rPr lang="en-US" altLang="en-US" sz="2400">
                <a:solidFill>
                  <a:srgbClr val="1C3C69"/>
                </a:solidFill>
                <a:cs typeface="Calibri" panose="020F0502020204030204" pitchFamily="34" charset="0"/>
              </a:rPr>
              <a:t> </a:t>
            </a:r>
            <a:r>
              <a:rPr lang="en-US" altLang="en-US" sz="2400" b="1">
                <a:solidFill>
                  <a:srgbClr val="1C3C69"/>
                </a:solidFill>
                <a:cs typeface="Calibri" panose="020F0502020204030204" pitchFamily="34" charset="0"/>
              </a:rPr>
              <a:t>Applicant</a:t>
            </a:r>
          </a:p>
          <a:p>
            <a:pPr>
              <a:buClr>
                <a:schemeClr val="bg1"/>
              </a:buClr>
              <a:buFont typeface="Arial" panose="020B0604020202020204" pitchFamily="34" charset="0"/>
              <a:buChar char="•"/>
            </a:pPr>
            <a:r>
              <a:rPr lang="en-US" altLang="en-US" sz="2400">
                <a:solidFill>
                  <a:srgbClr val="1C3C69"/>
                </a:solidFill>
                <a:cs typeface="Calibri" panose="020F0502020204030204" pitchFamily="34" charset="0"/>
              </a:rPr>
              <a:t>Directly tied to the performance of </a:t>
            </a:r>
            <a:r>
              <a:rPr lang="en-US" altLang="en-US" sz="2400" b="1">
                <a:solidFill>
                  <a:srgbClr val="1C3C69"/>
                </a:solidFill>
                <a:cs typeface="Calibri" panose="020F0502020204030204" pitchFamily="34" charset="0"/>
              </a:rPr>
              <a:t>Eligible</a:t>
            </a:r>
            <a:r>
              <a:rPr lang="en-US" altLang="en-US" sz="2400">
                <a:solidFill>
                  <a:srgbClr val="1C3C69"/>
                </a:solidFill>
                <a:cs typeface="Calibri" panose="020F0502020204030204" pitchFamily="34" charset="0"/>
              </a:rPr>
              <a:t> </a:t>
            </a:r>
            <a:r>
              <a:rPr lang="en-US" altLang="en-US" sz="2400" b="1">
                <a:solidFill>
                  <a:srgbClr val="1C3C69"/>
                </a:solidFill>
                <a:cs typeface="Calibri" panose="020F0502020204030204" pitchFamily="34" charset="0"/>
              </a:rPr>
              <a:t>Work</a:t>
            </a:r>
            <a:r>
              <a:rPr lang="en-US" altLang="en-US" sz="2400">
                <a:solidFill>
                  <a:srgbClr val="1C3C69"/>
                </a:solidFill>
                <a:cs typeface="Calibri" panose="020F0502020204030204" pitchFamily="34" charset="0"/>
              </a:rPr>
              <a:t> </a:t>
            </a:r>
          </a:p>
          <a:p>
            <a:pPr>
              <a:buClr>
                <a:schemeClr val="bg1"/>
              </a:buClr>
              <a:buFont typeface="Arial" panose="020B0604020202020204" pitchFamily="34" charset="0"/>
              <a:buChar char="•"/>
            </a:pPr>
            <a:r>
              <a:rPr lang="en-US" altLang="en-US" sz="2400" i="1">
                <a:solidFill>
                  <a:srgbClr val="1C3C69"/>
                </a:solidFill>
                <a:cs typeface="Calibri" panose="020F0502020204030204" pitchFamily="34" charset="0"/>
              </a:rPr>
              <a:t>Necessary</a:t>
            </a:r>
            <a:r>
              <a:rPr lang="en-US" altLang="en-US" sz="2400">
                <a:solidFill>
                  <a:srgbClr val="1C3C69"/>
                </a:solidFill>
                <a:cs typeface="Calibri" panose="020F0502020204030204" pitchFamily="34" charset="0"/>
              </a:rPr>
              <a:t> and </a:t>
            </a:r>
            <a:r>
              <a:rPr lang="en-US" altLang="en-US" sz="2400" i="1">
                <a:solidFill>
                  <a:srgbClr val="1C3C69"/>
                </a:solidFill>
                <a:cs typeface="Calibri" panose="020F0502020204030204" pitchFamily="34" charset="0"/>
              </a:rPr>
              <a:t>reasonable</a:t>
            </a:r>
            <a:r>
              <a:rPr lang="en-US" altLang="en-US" sz="2400">
                <a:solidFill>
                  <a:srgbClr val="1C3C69"/>
                </a:solidFill>
                <a:cs typeface="Calibri" panose="020F0502020204030204" pitchFamily="34" charset="0"/>
              </a:rPr>
              <a:t> to accomplish the Eligible Work</a:t>
            </a:r>
          </a:p>
          <a:p>
            <a:pPr>
              <a:buClr>
                <a:schemeClr val="bg1"/>
              </a:buClr>
              <a:buFont typeface="Arial" panose="020B0604020202020204" pitchFamily="34" charset="0"/>
              <a:buChar char="•"/>
            </a:pPr>
            <a:r>
              <a:rPr lang="en-US" altLang="en-US" sz="2400">
                <a:solidFill>
                  <a:srgbClr val="1C3C69"/>
                </a:solidFill>
                <a:cs typeface="Calibri" panose="020F0502020204030204" pitchFamily="34" charset="0"/>
              </a:rPr>
              <a:t>Properly documented</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Consistent with Applicant’s established policies (Insurance, personnel, etc.) </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As detailed in a Mutual Aid Agreement or Memorandum of Understanding (MOU) </a:t>
            </a:r>
          </a:p>
        </p:txBody>
      </p:sp>
    </p:spTree>
    <p:extLst>
      <p:ext uri="{BB962C8B-B14F-4D97-AF65-F5344CB8AC3E}">
        <p14:creationId xmlns:p14="http://schemas.microsoft.com/office/powerpoint/2010/main" val="323677252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D2ED33-9A11-4DA3-B07C-80CD240BD5AB}"/>
              </a:ext>
            </a:extLst>
          </p:cNvPr>
          <p:cNvSpPr txBox="1">
            <a:spLocks noChangeArrowheads="1"/>
          </p:cNvSpPr>
          <p:nvPr/>
        </p:nvSpPr>
        <p:spPr bwMode="auto">
          <a:xfrm>
            <a:off x="457200" y="-127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Eligible Costs</a:t>
            </a:r>
          </a:p>
        </p:txBody>
      </p:sp>
      <p:sp>
        <p:nvSpPr>
          <p:cNvPr id="3" name="Rectangle 3">
            <a:extLst>
              <a:ext uri="{FF2B5EF4-FFF2-40B4-BE49-F238E27FC236}">
                <a16:creationId xmlns:a16="http://schemas.microsoft.com/office/drawing/2014/main" id="{DD9C6DFE-7626-43CF-87F6-AD371D9C0284}"/>
              </a:ext>
            </a:extLst>
          </p:cNvPr>
          <p:cNvSpPr txBox="1">
            <a:spLocks noChangeArrowheads="1"/>
          </p:cNvSpPr>
          <p:nvPr/>
        </p:nvSpPr>
        <p:spPr bwMode="auto">
          <a:xfrm>
            <a:off x="457200" y="14478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buClr>
                <a:schemeClr val="bg1"/>
              </a:buClr>
              <a:buFont typeface="Arial" panose="020B0604020202020204" pitchFamily="34" charset="0"/>
              <a:buChar char="•"/>
            </a:pPr>
            <a:r>
              <a:rPr lang="en-US" altLang="en-US" sz="2400">
                <a:solidFill>
                  <a:srgbClr val="1C3C69"/>
                </a:solidFill>
                <a:cs typeface="Calibri" panose="020F0502020204030204" pitchFamily="34" charset="0"/>
              </a:rPr>
              <a:t>Compliant with all Federal, State, Local Regulations </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Procurement</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Environmental &amp; Historic Preservation</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Permitting </a:t>
            </a:r>
          </a:p>
          <a:p>
            <a:pPr>
              <a:buClr>
                <a:schemeClr val="bg1"/>
              </a:buClr>
              <a:buFont typeface="Arial" panose="020B0604020202020204" pitchFamily="34" charset="0"/>
              <a:buChar char="•"/>
            </a:pPr>
            <a:r>
              <a:rPr lang="en-US" altLang="en-US" sz="2400">
                <a:solidFill>
                  <a:srgbClr val="1C3C69"/>
                </a:solidFill>
                <a:cs typeface="Calibri" panose="020F0502020204030204" pitchFamily="34" charset="0"/>
              </a:rPr>
              <a:t>Reduced by all applicable credits (Insurance, Fair Market Value, etc.)</a:t>
            </a:r>
          </a:p>
          <a:p>
            <a:pPr marL="596491" lvl="1" indent="-342900">
              <a:buClr>
                <a:schemeClr val="bg1"/>
              </a:buClr>
              <a:buFont typeface="Arial" panose="020B0604020202020204" pitchFamily="34" charset="0"/>
              <a:buChar char="•"/>
            </a:pPr>
            <a:r>
              <a:rPr lang="en-US" altLang="en-US" sz="2400">
                <a:solidFill>
                  <a:srgbClr val="1C3C69"/>
                </a:solidFill>
                <a:cs typeface="Calibri" panose="020F0502020204030204" pitchFamily="34" charset="0"/>
              </a:rPr>
              <a:t>Cannot be duplicated by multiple funding sources</a:t>
            </a:r>
          </a:p>
        </p:txBody>
      </p:sp>
    </p:spTree>
    <p:extLst>
      <p:ext uri="{BB962C8B-B14F-4D97-AF65-F5344CB8AC3E}">
        <p14:creationId xmlns:p14="http://schemas.microsoft.com/office/powerpoint/2010/main" val="327858106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7204A0A-4D6F-4D80-A5D7-62955F443AFF}"/>
              </a:ext>
            </a:extLst>
          </p:cNvPr>
          <p:cNvSpPr txBox="1">
            <a:spLocks noChangeArrowheads="1"/>
          </p:cNvSpPr>
          <p:nvPr/>
        </p:nvSpPr>
        <p:spPr bwMode="auto">
          <a:xfrm>
            <a:off x="76200" y="286755"/>
            <a:ext cx="8686800" cy="11124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Cost Categories</a:t>
            </a:r>
            <a:br>
              <a:rPr lang="en-US" sz="4800">
                <a:solidFill>
                  <a:srgbClr val="1C3C69"/>
                </a:solidFill>
                <a:cs typeface="Calibri" panose="020F0502020204030204" pitchFamily="34" charset="0"/>
              </a:rPr>
            </a:br>
            <a:endParaRPr lang="en-US" sz="4800">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DCDA77E7-26E4-4869-BEAD-26FBEE1CEB3D}"/>
              </a:ext>
            </a:extLst>
          </p:cNvPr>
          <p:cNvSpPr txBox="1">
            <a:spLocks noChangeArrowheads="1"/>
          </p:cNvSpPr>
          <p:nvPr/>
        </p:nvSpPr>
        <p:spPr bwMode="auto">
          <a:xfrm>
            <a:off x="381000" y="120859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F5F5F"/>
              </a:buClr>
              <a:buSzPct val="120000"/>
              <a:buFont typeface="Wingdings" charset="2"/>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ea typeface="+mn-ea"/>
                <a:cs typeface="+mn-cs"/>
              </a:rPr>
              <a:t>Direct Costs:</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rPr>
              <a:t>Force Account </a:t>
            </a:r>
            <a:r>
              <a:rPr kumimoji="0" lang="en-US" sz="3200" b="0" i="1" u="none" strike="noStrike" kern="0" cap="none" spc="0" normalizeH="0" baseline="0" noProof="0">
                <a:ln>
                  <a:noFill/>
                </a:ln>
                <a:solidFill>
                  <a:srgbClr val="1C3C69"/>
                </a:solidFill>
                <a:effectLst/>
                <a:uLnTx/>
                <a:uFillTx/>
                <a:latin typeface="Calibri" panose="020F0502020204030204" pitchFamily="34" charset="0"/>
              </a:rPr>
              <a:t>(Inside Sources)</a:t>
            </a:r>
            <a:r>
              <a:rPr kumimoji="0" lang="en-US" sz="3200" b="0" i="0" u="none" strike="noStrike" kern="0" cap="none" spc="0" normalizeH="0" baseline="0" noProof="0">
                <a:ln>
                  <a:noFill/>
                </a:ln>
                <a:solidFill>
                  <a:srgbClr val="1C3C69"/>
                </a:solidFill>
                <a:effectLst/>
                <a:uLnTx/>
                <a:uFillTx/>
                <a:latin typeface="Calibri" panose="020F0502020204030204" pitchFamily="34" charset="0"/>
              </a:rPr>
              <a:t>:</a:t>
            </a:r>
          </a:p>
          <a:p>
            <a:pPr marL="1143000" marR="0" lvl="2" indent="-228600" algn="l" defTabSz="914400" rtl="0" eaLnBrk="1" fontAlgn="base" latinLnBrk="0" hangingPunct="1">
              <a:lnSpc>
                <a:spcPct val="100000"/>
              </a:lnSpc>
              <a:spcBef>
                <a:spcPct val="20000"/>
              </a:spcBef>
              <a:spcAft>
                <a:spcPct val="0"/>
              </a:spcAft>
              <a:buClr>
                <a:srgbClr val="5F5F5F"/>
              </a:buClr>
              <a:buSzPct val="120000"/>
              <a:buFont typeface="Wingdings" charset="2"/>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rPr>
              <a:t>Labor</a:t>
            </a:r>
          </a:p>
          <a:p>
            <a:pPr marL="1143000" marR="0" lvl="2" indent="-228600" algn="l" defTabSz="914400" rtl="0" eaLnBrk="1" fontAlgn="base" latinLnBrk="0" hangingPunct="1">
              <a:lnSpc>
                <a:spcPct val="100000"/>
              </a:lnSpc>
              <a:spcBef>
                <a:spcPct val="20000"/>
              </a:spcBef>
              <a:spcAft>
                <a:spcPct val="0"/>
              </a:spcAft>
              <a:buClr>
                <a:srgbClr val="5F5F5F"/>
              </a:buClr>
              <a:buSzPct val="120000"/>
              <a:buFont typeface="Wingdings" charset="2"/>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rPr>
              <a:t>Equipment </a:t>
            </a:r>
            <a:r>
              <a:rPr kumimoji="0" lang="en-US" sz="3200" b="0" i="1" u="none" strike="noStrike" kern="0" cap="none" spc="0" normalizeH="0" baseline="0" noProof="0">
                <a:ln>
                  <a:noFill/>
                </a:ln>
                <a:solidFill>
                  <a:srgbClr val="1C3C69"/>
                </a:solidFill>
                <a:effectLst/>
                <a:uLnTx/>
                <a:uFillTx/>
                <a:latin typeface="Calibri" panose="020F0502020204030204" pitchFamily="34" charset="0"/>
              </a:rPr>
              <a:t>(FEMA rates apply)</a:t>
            </a:r>
          </a:p>
          <a:p>
            <a:pPr marL="1143000" marR="0" lvl="2" indent="-228600" algn="l" defTabSz="914400" rtl="0" eaLnBrk="1" fontAlgn="base" latinLnBrk="0" hangingPunct="1">
              <a:lnSpc>
                <a:spcPct val="100000"/>
              </a:lnSpc>
              <a:spcBef>
                <a:spcPct val="20000"/>
              </a:spcBef>
              <a:spcAft>
                <a:spcPct val="0"/>
              </a:spcAft>
              <a:buClr>
                <a:srgbClr val="5F5F5F"/>
              </a:buClr>
              <a:buSzPct val="120000"/>
              <a:buFont typeface="Wingdings" charset="2"/>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rPr>
              <a:t>Materials</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rPr>
              <a:t>Contract Costs – </a:t>
            </a:r>
            <a:r>
              <a:rPr kumimoji="0" lang="en-US" sz="3200" b="0" i="1" u="none" strike="noStrike" kern="0" cap="none" spc="0" normalizeH="0" baseline="0" noProof="0">
                <a:ln>
                  <a:noFill/>
                </a:ln>
                <a:solidFill>
                  <a:srgbClr val="1C3C69"/>
                </a:solidFill>
                <a:effectLst/>
                <a:uLnTx/>
                <a:uFillTx/>
                <a:latin typeface="Calibri" panose="020F0502020204030204" pitchFamily="34" charset="0"/>
              </a:rPr>
              <a:t>(Outside Sources)</a:t>
            </a:r>
          </a:p>
        </p:txBody>
      </p:sp>
    </p:spTree>
    <p:extLst>
      <p:ext uri="{BB962C8B-B14F-4D97-AF65-F5344CB8AC3E}">
        <p14:creationId xmlns:p14="http://schemas.microsoft.com/office/powerpoint/2010/main" val="344790658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E2AAD2-FF5B-4BD8-8E70-6401994D7105}"/>
              </a:ext>
            </a:extLst>
          </p:cNvPr>
          <p:cNvSpPr txBox="1">
            <a:spLocks noChangeArrowheads="1"/>
          </p:cNvSpPr>
          <p:nvPr/>
        </p:nvSpPr>
        <p:spPr bwMode="auto">
          <a:xfrm>
            <a:off x="228600" y="63500"/>
            <a:ext cx="8686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Cost - Labor</a:t>
            </a:r>
            <a:r>
              <a:rPr lang="en-US" u="sng">
                <a:solidFill>
                  <a:srgbClr val="1C3C69"/>
                </a:solidFill>
                <a:cs typeface="Calibri" panose="020F0502020204030204" pitchFamily="34" charset="0"/>
              </a:rPr>
              <a:t/>
            </a:r>
            <a:br>
              <a:rPr lang="en-US" u="sng">
                <a:solidFill>
                  <a:srgbClr val="1C3C69"/>
                </a:solidFill>
                <a:cs typeface="Calibri" panose="020F0502020204030204" pitchFamily="34" charset="0"/>
              </a:rPr>
            </a:br>
            <a:endParaRPr lang="en-US" sz="1100" u="sng">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DEE51B57-052C-4238-9E1F-FB31C7A59B0D}"/>
              </a:ext>
            </a:extLst>
          </p:cNvPr>
          <p:cNvSpPr txBox="1">
            <a:spLocks noChangeArrowheads="1"/>
          </p:cNvSpPr>
          <p:nvPr/>
        </p:nvSpPr>
        <p:spPr bwMode="auto">
          <a:xfrm>
            <a:off x="457200" y="1447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charset="2"/>
              <a:buChar char="§"/>
              <a:defRPr/>
            </a:pPr>
            <a:r>
              <a:rPr lang="en-US">
                <a:solidFill>
                  <a:srgbClr val="1C3C69"/>
                </a:solidFill>
                <a:cs typeface="Calibri" panose="020F0502020204030204" pitchFamily="34" charset="0"/>
              </a:rPr>
              <a:t>Labor rates must be based on the applicant’s pre-disaster labor policy, that is uniformly applied. </a:t>
            </a:r>
          </a:p>
          <a:p>
            <a:pPr lvl="1" eaLnBrk="1" hangingPunct="1">
              <a:buClr>
                <a:schemeClr val="bg1"/>
              </a:buClr>
              <a:buFont typeface="Wingdings" charset="2"/>
              <a:buChar char="§"/>
              <a:defRPr/>
            </a:pPr>
            <a:r>
              <a:rPr lang="en-US">
                <a:solidFill>
                  <a:srgbClr val="1C3C69"/>
                </a:solidFill>
                <a:cs typeface="Calibri" panose="020F0502020204030204" pitchFamily="34" charset="0"/>
              </a:rPr>
              <a:t>Reference </a:t>
            </a:r>
            <a:r>
              <a:rPr lang="en-US">
                <a:solidFill>
                  <a:srgbClr val="1C3C69"/>
                </a:solidFill>
                <a:cs typeface="Calibri" panose="020F0502020204030204" pitchFamily="34" charset="0"/>
                <a:hlinkClick r:id="rId2"/>
              </a:rPr>
              <a:t>PAPPG V4 </a:t>
            </a:r>
            <a:r>
              <a:rPr lang="en-US">
                <a:solidFill>
                  <a:srgbClr val="1C3C69"/>
                </a:solidFill>
                <a:cs typeface="Calibri" panose="020F0502020204030204" pitchFamily="34" charset="0"/>
              </a:rPr>
              <a:t>for information on force account labor, pages 68-71.</a:t>
            </a:r>
          </a:p>
          <a:p>
            <a:pPr lvl="1" eaLnBrk="1" hangingPunct="1">
              <a:buClr>
                <a:schemeClr val="bg1"/>
              </a:buClr>
              <a:buFont typeface="Wingdings" charset="2"/>
              <a:buChar char="§"/>
              <a:defRPr/>
            </a:pPr>
            <a:endParaRPr lang="en-US">
              <a:solidFill>
                <a:srgbClr val="1C3C69"/>
              </a:solidFill>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600200" y="3886200"/>
            <a:ext cx="6105525" cy="2362200"/>
          </a:xfrm>
          <a:prstGeom prst="rect">
            <a:avLst/>
          </a:prstGeom>
        </p:spPr>
      </p:pic>
    </p:spTree>
    <p:extLst>
      <p:ext uri="{BB962C8B-B14F-4D97-AF65-F5344CB8AC3E}">
        <p14:creationId xmlns:p14="http://schemas.microsoft.com/office/powerpoint/2010/main" val="147781746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7D527C1-0ACE-4CBF-AA6D-B58AC045846C}"/>
              </a:ext>
            </a:extLst>
          </p:cNvPr>
          <p:cNvSpPr txBox="1">
            <a:spLocks noChangeArrowheads="1"/>
          </p:cNvSpPr>
          <p:nvPr/>
        </p:nvSpPr>
        <p:spPr bwMode="auto">
          <a:xfrm>
            <a:off x="228600" y="228600"/>
            <a:ext cx="8686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Cost - Equipment</a:t>
            </a:r>
            <a:r>
              <a:rPr lang="en-US" sz="4800" u="sng">
                <a:solidFill>
                  <a:srgbClr val="1C3C69"/>
                </a:solidFill>
                <a:cs typeface="Calibri" panose="020F0502020204030204" pitchFamily="34" charset="0"/>
              </a:rPr>
              <a:t/>
            </a:r>
            <a:br>
              <a:rPr lang="en-US" sz="4800" u="sng">
                <a:solidFill>
                  <a:srgbClr val="1C3C69"/>
                </a:solidFill>
                <a:cs typeface="Calibri" panose="020F0502020204030204" pitchFamily="34" charset="0"/>
              </a:rPr>
            </a:br>
            <a:endParaRPr lang="en-US" sz="4800" u="sng">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9260903F-9B6D-479A-B8C8-9EA0C0A9DF40}"/>
              </a:ext>
            </a:extLst>
          </p:cNvPr>
          <p:cNvSpPr txBox="1">
            <a:spLocks noChangeArrowheads="1"/>
          </p:cNvSpPr>
          <p:nvPr/>
        </p:nvSpPr>
        <p:spPr bwMode="auto">
          <a:xfrm>
            <a:off x="457200" y="1447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charset="2"/>
              <a:buChar char="§"/>
              <a:defRPr/>
            </a:pPr>
            <a:r>
              <a:rPr lang="en-US" dirty="0">
                <a:solidFill>
                  <a:srgbClr val="1C3C69"/>
                </a:solidFill>
                <a:latin typeface="Calibri"/>
                <a:cs typeface="Calibri"/>
              </a:rPr>
              <a:t>Force Account Equipment</a:t>
            </a:r>
          </a:p>
          <a:p>
            <a:pPr eaLnBrk="1" hangingPunct="1">
              <a:buClr>
                <a:schemeClr val="bg1"/>
              </a:buClr>
              <a:buFont typeface="Wingdings" charset="2"/>
              <a:buChar char="§"/>
              <a:defRPr/>
            </a:pPr>
            <a:r>
              <a:rPr lang="en-US" dirty="0">
                <a:solidFill>
                  <a:srgbClr val="1C3C69"/>
                </a:solidFill>
                <a:latin typeface="Calibri"/>
                <a:cs typeface="Calibri"/>
              </a:rPr>
              <a:t>State, Local, or FEMA </a:t>
            </a:r>
            <a:r>
              <a:rPr lang="en-US" dirty="0">
                <a:solidFill>
                  <a:srgbClr val="1C3C69"/>
                </a:solidFill>
                <a:highlight>
                  <a:srgbClr val="FFFF00"/>
                </a:highlight>
                <a:latin typeface="Calibri"/>
                <a:cs typeface="Calibri"/>
              </a:rPr>
              <a:t>2021</a:t>
            </a:r>
            <a:r>
              <a:rPr lang="en-US" dirty="0">
                <a:solidFill>
                  <a:srgbClr val="1C3C69"/>
                </a:solidFill>
                <a:latin typeface="Calibri"/>
                <a:cs typeface="Calibri"/>
              </a:rPr>
              <a:t> Equipment Rates </a:t>
            </a:r>
            <a:r>
              <a:rPr lang="en-US" dirty="0">
                <a:solidFill>
                  <a:srgbClr val="1C3C69"/>
                </a:solidFill>
                <a:latin typeface="Calibri"/>
                <a:cs typeface="Calibri"/>
                <a:hlinkClick r:id="rId2"/>
              </a:rPr>
              <a:t>https://www.fema.gov/schedule-equipment-rates</a:t>
            </a:r>
            <a:r>
              <a:rPr lang="en-US" dirty="0">
                <a:solidFill>
                  <a:srgbClr val="1C3C69"/>
                </a:solidFill>
                <a:latin typeface="Calibri"/>
                <a:cs typeface="Calibri"/>
              </a:rPr>
              <a:t> </a:t>
            </a:r>
            <a:endParaRPr lang="en-US" dirty="0">
              <a:solidFill>
                <a:srgbClr val="1C3C69"/>
              </a:solidFill>
              <a:cs typeface="Calibri" panose="020F0502020204030204" pitchFamily="34" charset="0"/>
            </a:endParaRPr>
          </a:p>
          <a:p>
            <a:pPr eaLnBrk="1" hangingPunct="1">
              <a:buClr>
                <a:schemeClr val="bg1"/>
              </a:buClr>
              <a:buFont typeface="Wingdings" charset="2"/>
              <a:buChar char="§"/>
              <a:defRPr/>
            </a:pPr>
            <a:r>
              <a:rPr lang="en-US" dirty="0">
                <a:solidFill>
                  <a:srgbClr val="1C3C69"/>
                </a:solidFill>
                <a:latin typeface="Calibri"/>
                <a:cs typeface="Calibri"/>
              </a:rPr>
              <a:t>Other Leased/Rental Equipment </a:t>
            </a:r>
            <a:endParaRPr lang="en-US" dirty="0">
              <a:solidFill>
                <a:srgbClr val="1C3C69"/>
              </a:solidFill>
              <a:cs typeface="Calibri" panose="020F0502020204030204" pitchFamily="34" charset="0"/>
            </a:endParaRPr>
          </a:p>
        </p:txBody>
      </p:sp>
    </p:spTree>
    <p:extLst>
      <p:ext uri="{BB962C8B-B14F-4D97-AF65-F5344CB8AC3E}">
        <p14:creationId xmlns:p14="http://schemas.microsoft.com/office/powerpoint/2010/main" val="80420079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9CDEC867-1934-4B26-841A-4B7CB947B3D0}"/>
              </a:ext>
            </a:extLst>
          </p:cNvPr>
          <p:cNvSpPr>
            <a:spLocks noGrp="1"/>
          </p:cNvSpPr>
          <p:nvPr>
            <p:ph type="title"/>
          </p:nvPr>
        </p:nvSpPr>
        <p:spPr>
          <a:xfrm>
            <a:off x="457200" y="0"/>
            <a:ext cx="8229600" cy="1384300"/>
          </a:xfrm>
        </p:spPr>
        <p:txBody>
          <a:bodyPr/>
          <a:lstStyle/>
          <a:p>
            <a:r>
              <a:rPr lang="en-US"/>
              <a:t>Resources</a:t>
            </a:r>
          </a:p>
        </p:txBody>
      </p:sp>
      <p:sp>
        <p:nvSpPr>
          <p:cNvPr id="2" name="TextBox 1">
            <a:extLst>
              <a:ext uri="{FF2B5EF4-FFF2-40B4-BE49-F238E27FC236}">
                <a16:creationId xmlns:a16="http://schemas.microsoft.com/office/drawing/2014/main" id="{0662F0B0-1C03-4372-A66F-1E0C54B592EE}"/>
              </a:ext>
            </a:extLst>
          </p:cNvPr>
          <p:cNvSpPr txBox="1"/>
          <p:nvPr/>
        </p:nvSpPr>
        <p:spPr>
          <a:xfrm>
            <a:off x="1532627" y="5040702"/>
            <a:ext cx="648131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US"/>
              <a:t>https://www.vaemergency.gov/disasters/2022-01-04-severe-winter-storms/</a:t>
            </a:r>
          </a:p>
        </p:txBody>
      </p:sp>
      <p:pic>
        <p:nvPicPr>
          <p:cNvPr id="3" name="Picture 6">
            <a:extLst>
              <a:ext uri="{FF2B5EF4-FFF2-40B4-BE49-F238E27FC236}">
                <a16:creationId xmlns:a16="http://schemas.microsoft.com/office/drawing/2014/main" id="{A1D1149A-8096-404A-897A-B6A5C0084E9F}"/>
              </a:ext>
            </a:extLst>
          </p:cNvPr>
          <p:cNvPicPr>
            <a:picLocks noChangeAspect="1"/>
          </p:cNvPicPr>
          <p:nvPr/>
        </p:nvPicPr>
        <p:blipFill>
          <a:blip r:embed="rId2"/>
          <a:stretch>
            <a:fillRect/>
          </a:stretch>
        </p:blipFill>
        <p:spPr>
          <a:xfrm>
            <a:off x="626853" y="1376051"/>
            <a:ext cx="8149086" cy="2912576"/>
          </a:xfrm>
          <a:prstGeom prst="rect">
            <a:avLst/>
          </a:prstGeom>
        </p:spPr>
      </p:pic>
    </p:spTree>
    <p:extLst>
      <p:ext uri="{BB962C8B-B14F-4D97-AF65-F5344CB8AC3E}">
        <p14:creationId xmlns:p14="http://schemas.microsoft.com/office/powerpoint/2010/main" val="313352462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F3FDDC-8273-435C-ABE8-BA0C07F206A0}"/>
              </a:ext>
            </a:extLst>
          </p:cNvPr>
          <p:cNvSpPr txBox="1">
            <a:spLocks noChangeArrowheads="1"/>
          </p:cNvSpPr>
          <p:nvPr/>
        </p:nvSpPr>
        <p:spPr bwMode="auto">
          <a:xfrm>
            <a:off x="228600" y="414338"/>
            <a:ext cx="8686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Cost - Supplies &amp; Materials</a:t>
            </a:r>
            <a:br>
              <a:rPr lang="en-US" sz="4800">
                <a:solidFill>
                  <a:srgbClr val="1C3C69"/>
                </a:solidFill>
                <a:cs typeface="Calibri" panose="020F0502020204030204" pitchFamily="34" charset="0"/>
              </a:rPr>
            </a:br>
            <a:endParaRPr lang="en-US" sz="4800">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BD5AD055-7F41-48A7-8835-64698BB64F94}"/>
              </a:ext>
            </a:extLst>
          </p:cNvPr>
          <p:cNvSpPr txBox="1">
            <a:spLocks noChangeArrowheads="1"/>
          </p:cNvSpPr>
          <p:nvPr/>
        </p:nvSpPr>
        <p:spPr bwMode="auto">
          <a:xfrm>
            <a:off x="457200" y="1447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charset="2"/>
              <a:buChar char="§"/>
              <a:defRPr/>
            </a:pPr>
            <a:r>
              <a:rPr lang="en-US">
                <a:solidFill>
                  <a:srgbClr val="1C3C69"/>
                </a:solidFill>
                <a:cs typeface="Calibri" panose="020F0502020204030204" pitchFamily="34" charset="0"/>
              </a:rPr>
              <a:t>Used for Eligible Work</a:t>
            </a:r>
          </a:p>
          <a:p>
            <a:pPr eaLnBrk="1" hangingPunct="1">
              <a:buClr>
                <a:schemeClr val="bg1"/>
              </a:buClr>
              <a:buFont typeface="Wingdings" charset="2"/>
              <a:buChar char="§"/>
              <a:defRPr/>
            </a:pPr>
            <a:r>
              <a:rPr lang="en-US">
                <a:solidFill>
                  <a:srgbClr val="1C3C69"/>
                </a:solidFill>
                <a:cs typeface="Calibri" panose="020F0502020204030204" pitchFamily="34" charset="0"/>
              </a:rPr>
              <a:t>Reasonable and Necessary</a:t>
            </a:r>
          </a:p>
        </p:txBody>
      </p:sp>
    </p:spTree>
    <p:extLst>
      <p:ext uri="{BB962C8B-B14F-4D97-AF65-F5344CB8AC3E}">
        <p14:creationId xmlns:p14="http://schemas.microsoft.com/office/powerpoint/2010/main" val="112708842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49D0ABD-6872-4D2F-BACF-A44F9D50DB4D}"/>
              </a:ext>
            </a:extLst>
          </p:cNvPr>
          <p:cNvSpPr txBox="1">
            <a:spLocks noChangeArrowheads="1"/>
          </p:cNvSpPr>
          <p:nvPr/>
        </p:nvSpPr>
        <p:spPr bwMode="auto">
          <a:xfrm>
            <a:off x="228600" y="63500"/>
            <a:ext cx="8686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Cost - Contracts</a:t>
            </a:r>
            <a:r>
              <a:rPr lang="en-US" u="sng">
                <a:solidFill>
                  <a:srgbClr val="1C3C69"/>
                </a:solidFill>
                <a:cs typeface="Calibri" panose="020F0502020204030204" pitchFamily="34" charset="0"/>
              </a:rPr>
              <a:t/>
            </a:r>
            <a:br>
              <a:rPr lang="en-US" u="sng">
                <a:solidFill>
                  <a:srgbClr val="1C3C69"/>
                </a:solidFill>
                <a:cs typeface="Calibri" panose="020F0502020204030204" pitchFamily="34" charset="0"/>
              </a:rPr>
            </a:br>
            <a:endParaRPr lang="en-US" sz="1100" u="sng">
              <a:solidFill>
                <a:srgbClr val="1C3C69"/>
              </a:solidFill>
              <a:cs typeface="Calibri" panose="020F0502020204030204" pitchFamily="34" charset="0"/>
            </a:endParaRPr>
          </a:p>
        </p:txBody>
      </p:sp>
      <p:sp>
        <p:nvSpPr>
          <p:cNvPr id="3" name="Rectangle 3">
            <a:extLst>
              <a:ext uri="{FF2B5EF4-FFF2-40B4-BE49-F238E27FC236}">
                <a16:creationId xmlns:a16="http://schemas.microsoft.com/office/drawing/2014/main" id="{A574613E-36C3-4C26-A007-DA1F0935F95B}"/>
              </a:ext>
            </a:extLst>
          </p:cNvPr>
          <p:cNvSpPr txBox="1">
            <a:spLocks noChangeArrowheads="1"/>
          </p:cNvSpPr>
          <p:nvPr/>
        </p:nvSpPr>
        <p:spPr bwMode="auto">
          <a:xfrm>
            <a:off x="457200" y="1371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Clr>
                <a:schemeClr val="bg1"/>
              </a:buClr>
              <a:buFont typeface="Wingdings" charset="2"/>
              <a:buChar char="§"/>
              <a:defRPr/>
            </a:pPr>
            <a:r>
              <a:rPr lang="en-US">
                <a:solidFill>
                  <a:srgbClr val="1C3C69"/>
                </a:solidFill>
                <a:cs typeface="Calibri" panose="020F0502020204030204" pitchFamily="34" charset="0"/>
              </a:rPr>
              <a:t>Eligible if:</a:t>
            </a:r>
          </a:p>
          <a:p>
            <a:pPr lvl="1" eaLnBrk="1" hangingPunct="1">
              <a:defRPr/>
            </a:pPr>
            <a:r>
              <a:rPr lang="en-US" sz="3200">
                <a:solidFill>
                  <a:srgbClr val="1C3C69"/>
                </a:solidFill>
                <a:cs typeface="Calibri" panose="020F0502020204030204" pitchFamily="34" charset="0"/>
              </a:rPr>
              <a:t>Comply w/Federal, State, and Local procurement procedures 2 CFR 200.317-326</a:t>
            </a:r>
          </a:p>
          <a:p>
            <a:pPr lvl="1" eaLnBrk="1" hangingPunct="1">
              <a:defRPr/>
            </a:pPr>
            <a:r>
              <a:rPr lang="en-US" sz="3200">
                <a:solidFill>
                  <a:srgbClr val="1C3C69"/>
                </a:solidFill>
                <a:cs typeface="Calibri" panose="020F0502020204030204" pitchFamily="34" charset="0"/>
              </a:rPr>
              <a:t>Procurement Disaster Assistance Team</a:t>
            </a:r>
            <a:endParaRPr lang="en-US" sz="3200">
              <a:solidFill>
                <a:srgbClr val="1C3C69"/>
              </a:solidFill>
              <a:cs typeface="Calibri" panose="020F0502020204030204" pitchFamily="34" charset="0"/>
              <a:hlinkClick r:id="rId2">
                <a:extLst>
                  <a:ext uri="{A12FA001-AC4F-418D-AE19-62706E023703}">
                    <ahyp:hlinkClr xmlns:ahyp="http://schemas.microsoft.com/office/drawing/2018/hyperlinkcolor" xmlns="" val="tx"/>
                  </a:ext>
                </a:extLst>
              </a:hlinkClick>
            </a:endParaRPr>
          </a:p>
          <a:p>
            <a:pPr lvl="1">
              <a:defRPr/>
            </a:pPr>
            <a:r>
              <a:rPr lang="en-US" sz="3200">
                <a:solidFill>
                  <a:srgbClr val="1C3C69"/>
                </a:solidFill>
                <a:cs typeface="Calibri" panose="020F0502020204030204" pitchFamily="34" charset="0"/>
                <a:hlinkClick r:id="rId2">
                  <a:extLst>
                    <a:ext uri="{A12FA001-AC4F-418D-AE19-62706E023703}">
                      <ahyp:hlinkClr xmlns:ahyp="http://schemas.microsoft.com/office/drawing/2018/hyperlinkcolor" xmlns="" val="tx"/>
                    </a:ext>
                  </a:extLst>
                </a:hlinkClick>
              </a:rPr>
              <a:t>https://www.fema.gov/procurement-disaster-assistance-team</a:t>
            </a:r>
            <a:endParaRPr lang="en-US" sz="3200">
              <a:solidFill>
                <a:srgbClr val="1C3C69"/>
              </a:solidFill>
              <a:cs typeface="Calibri" panose="020F0502020204030204" pitchFamily="34" charset="0"/>
            </a:endParaRPr>
          </a:p>
        </p:txBody>
      </p:sp>
    </p:spTree>
    <p:extLst>
      <p:ext uri="{BB962C8B-B14F-4D97-AF65-F5344CB8AC3E}">
        <p14:creationId xmlns:p14="http://schemas.microsoft.com/office/powerpoint/2010/main" val="72643874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EEEA-82D3-4403-B80F-BA3B00471923}"/>
              </a:ext>
            </a:extLst>
          </p:cNvPr>
          <p:cNvSpPr>
            <a:spLocks noGrp="1"/>
          </p:cNvSpPr>
          <p:nvPr>
            <p:ph type="title"/>
          </p:nvPr>
        </p:nvSpPr>
        <p:spPr>
          <a:xfrm>
            <a:off x="457200" y="274638"/>
            <a:ext cx="5886091" cy="1143001"/>
          </a:xfrm>
        </p:spPr>
        <p:txBody>
          <a:bodyPr lIns="45719" tIns="45720" rIns="45719" bIns="45720" anchor="ctr">
            <a:normAutofit fontScale="90000"/>
          </a:bodyPr>
          <a:lstStyle/>
          <a:p>
            <a:r>
              <a:rPr lang="en-US" dirty="0"/>
              <a:t>Challenge of Procurement Compliance</a:t>
            </a:r>
          </a:p>
        </p:txBody>
      </p:sp>
      <p:pic>
        <p:nvPicPr>
          <p:cNvPr id="4" name="Picture 4">
            <a:extLst>
              <a:ext uri="{FF2B5EF4-FFF2-40B4-BE49-F238E27FC236}">
                <a16:creationId xmlns:a16="http://schemas.microsoft.com/office/drawing/2014/main" id="{31A652DD-D371-4871-9A42-583B6160CFF6}"/>
              </a:ext>
            </a:extLst>
          </p:cNvPr>
          <p:cNvPicPr>
            <a:picLocks noChangeAspect="1"/>
          </p:cNvPicPr>
          <p:nvPr/>
        </p:nvPicPr>
        <p:blipFill>
          <a:blip r:embed="rId2"/>
          <a:stretch>
            <a:fillRect/>
          </a:stretch>
        </p:blipFill>
        <p:spPr>
          <a:xfrm>
            <a:off x="4839419" y="1560069"/>
            <a:ext cx="4252822" cy="5204350"/>
          </a:xfrm>
          <a:prstGeom prst="rect">
            <a:avLst/>
          </a:prstGeom>
        </p:spPr>
      </p:pic>
      <p:sp>
        <p:nvSpPr>
          <p:cNvPr id="5" name="TextBox 4">
            <a:extLst>
              <a:ext uri="{FF2B5EF4-FFF2-40B4-BE49-F238E27FC236}">
                <a16:creationId xmlns:a16="http://schemas.microsoft.com/office/drawing/2014/main" id="{24E7FA64-592B-40A7-A939-1A9EC78ECA2C}"/>
              </a:ext>
            </a:extLst>
          </p:cNvPr>
          <p:cNvSpPr txBox="1"/>
          <p:nvPr/>
        </p:nvSpPr>
        <p:spPr>
          <a:xfrm>
            <a:off x="669985" y="1719532"/>
            <a:ext cx="274320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US" dirty="0"/>
              <a:t>The reimbursement will eventually be a federal grant, so federal procurement requirements apply</a:t>
            </a:r>
          </a:p>
          <a:p>
            <a:pPr marL="285750" indent="-285750">
              <a:buFont typeface="Arial"/>
              <a:buChar char="•"/>
            </a:pPr>
            <a:r>
              <a:rPr lang="en-US" dirty="0"/>
              <a:t>Strongly recommend that applicant legal counsel is sought for procurement compliance.</a:t>
            </a:r>
          </a:p>
        </p:txBody>
      </p:sp>
    </p:spTree>
    <p:extLst>
      <p:ext uri="{BB962C8B-B14F-4D97-AF65-F5344CB8AC3E}">
        <p14:creationId xmlns:p14="http://schemas.microsoft.com/office/powerpoint/2010/main" val="223905089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345C-FF03-4AF3-B23E-16DAF94D27A7}"/>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Calibri"/>
                <a:sym typeface="Georgia"/>
              </a:rPr>
              <a:t>Duplication of Benefits</a:t>
            </a:r>
          </a:p>
        </p:txBody>
      </p:sp>
      <p:sp>
        <p:nvSpPr>
          <p:cNvPr id="3" name="Content Placeholder 2">
            <a:extLst>
              <a:ext uri="{FF2B5EF4-FFF2-40B4-BE49-F238E27FC236}">
                <a16:creationId xmlns:a16="http://schemas.microsoft.com/office/drawing/2014/main" id="{335415B9-6F5D-40DC-992B-D21FEE0F88A6}"/>
              </a:ext>
            </a:extLst>
          </p:cNvPr>
          <p:cNvSpPr txBox="1">
            <a:spLocks/>
          </p:cNvSpPr>
          <p:nvPr/>
        </p:nvSpPr>
        <p:spPr bwMode="auto">
          <a:xfrm>
            <a:off x="422564" y="1676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Helvetica"/>
                <a:sym typeface="Georgia"/>
              </a:rPr>
              <a:t>FEMA PA Program cannot duplicate funding assistance received for the same purpose under other federal programs OR through insurance proceeds (i.e., </a:t>
            </a:r>
            <a:r>
              <a:rPr kumimoji="0" lang="en-US" sz="3200" b="1" i="0" u="none" strike="noStrike" kern="0" cap="none" spc="0" normalizeH="0" baseline="0" noProof="0">
                <a:ln>
                  <a:noFill/>
                </a:ln>
                <a:solidFill>
                  <a:srgbClr val="1F497D"/>
                </a:solidFill>
                <a:effectLst/>
                <a:uLnTx/>
                <a:uFillTx/>
                <a:latin typeface="Calibri" panose="020F0502020204030204" pitchFamily="34" charset="0"/>
                <a:ea typeface="+mn-ea"/>
                <a:cs typeface="Helvetica"/>
                <a:sym typeface="Georgia"/>
              </a:rPr>
              <a:t>FEMA PA is the last program for federal assistance</a:t>
            </a: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Helvetica"/>
                <a:sym typeface="Georgia"/>
              </a:rPr>
              <a:t>)</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Helvetica"/>
                <a:sym typeface="Georgia"/>
              </a:rPr>
              <a:t>FEMA may cover eligible costs not covered by other funding sources</a:t>
            </a:r>
          </a:p>
        </p:txBody>
      </p:sp>
    </p:spTree>
    <p:extLst>
      <p:ext uri="{BB962C8B-B14F-4D97-AF65-F5344CB8AC3E}">
        <p14:creationId xmlns:p14="http://schemas.microsoft.com/office/powerpoint/2010/main" val="769390531"/>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1FC1-7B0C-4410-9746-0BC7D477845D}"/>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Calibri"/>
                <a:sym typeface="Georgia"/>
              </a:rPr>
              <a:t>Duplication of Benefits</a:t>
            </a:r>
          </a:p>
        </p:txBody>
      </p:sp>
      <p:sp>
        <p:nvSpPr>
          <p:cNvPr id="3" name="Content Placeholder 2">
            <a:extLst>
              <a:ext uri="{FF2B5EF4-FFF2-40B4-BE49-F238E27FC236}">
                <a16:creationId xmlns:a16="http://schemas.microsoft.com/office/drawing/2014/main" id="{B4E85A3E-EAEA-4E7C-B54D-29CBD5410C18}"/>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sym typeface="Georgia"/>
              </a:rPr>
              <a:t>While some activities may be listed as eligible for funding through multiple programs </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n-US" sz="3200" b="0" i="0" u="none" strike="noStrike" kern="0" cap="none" spc="0" normalizeH="0" baseline="0" noProof="0">
                <a:ln>
                  <a:noFill/>
                </a:ln>
                <a:solidFill>
                  <a:srgbClr val="1C3C69"/>
                </a:solidFill>
                <a:effectLst/>
                <a:uLnTx/>
                <a:uFillTx/>
                <a:latin typeface="Calibri" panose="020F0502020204030204" pitchFamily="34" charset="0"/>
                <a:cs typeface="Calibri" panose="020F0502020204030204" pitchFamily="34" charset="0"/>
                <a:sym typeface="Georgia"/>
              </a:rPr>
              <a:t>Final reimbursement determinations will be made by FEMA</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Helvetica"/>
              <a:sym typeface="Georgia"/>
            </a:endParaRPr>
          </a:p>
        </p:txBody>
      </p:sp>
    </p:spTree>
    <p:extLst>
      <p:ext uri="{BB962C8B-B14F-4D97-AF65-F5344CB8AC3E}">
        <p14:creationId xmlns:p14="http://schemas.microsoft.com/office/powerpoint/2010/main" val="319085181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58F131-E322-407E-ACBA-59B9193E0B37}"/>
              </a:ext>
            </a:extLst>
          </p:cNvPr>
          <p:cNvSpPr txBox="1">
            <a:spLocks noChangeArrowheads="1"/>
          </p:cNvSpPr>
          <p:nvPr/>
        </p:nvSpPr>
        <p:spPr bwMode="auto">
          <a:xfrm>
            <a:off x="0" y="-12700"/>
            <a:ext cx="91440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Category Z- Management Costs</a:t>
            </a:r>
          </a:p>
        </p:txBody>
      </p:sp>
      <p:sp>
        <p:nvSpPr>
          <p:cNvPr id="3" name="Rectangle 3">
            <a:extLst>
              <a:ext uri="{FF2B5EF4-FFF2-40B4-BE49-F238E27FC236}">
                <a16:creationId xmlns:a16="http://schemas.microsoft.com/office/drawing/2014/main" id="{A78D3EFE-2718-4DE6-A55F-FD83A8CCEDFD}"/>
              </a:ext>
            </a:extLst>
          </p:cNvPr>
          <p:cNvSpPr txBox="1">
            <a:spLocks noChangeArrowheads="1"/>
          </p:cNvSpPr>
          <p:nvPr/>
        </p:nvSpPr>
        <p:spPr bwMode="auto">
          <a:xfrm>
            <a:off x="313531" y="1524000"/>
            <a:ext cx="8516937"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lvl="1">
              <a:buFont typeface="Arial" panose="020B0604020202020204" pitchFamily="34" charset="0"/>
              <a:buChar char="•"/>
            </a:pPr>
            <a:r>
              <a:rPr lang="en-US" sz="2400" dirty="0">
                <a:solidFill>
                  <a:srgbClr val="1C3C69"/>
                </a:solidFill>
                <a:latin typeface="Calibri"/>
                <a:cs typeface="Calibri"/>
              </a:rPr>
              <a:t>FEMA provides contributions for managements costs based on </a:t>
            </a:r>
            <a:r>
              <a:rPr lang="en-US" sz="2400" b="1" dirty="0">
                <a:solidFill>
                  <a:srgbClr val="1C3C69"/>
                </a:solidFill>
                <a:latin typeface="Calibri"/>
                <a:cs typeface="Calibri"/>
              </a:rPr>
              <a:t>actual costs incurred up to</a:t>
            </a:r>
            <a:r>
              <a:rPr lang="en-US" sz="2400" dirty="0">
                <a:solidFill>
                  <a:srgbClr val="1C3C69"/>
                </a:solidFill>
                <a:latin typeface="Calibri"/>
                <a:cs typeface="Calibri"/>
              </a:rPr>
              <a:t>:</a:t>
            </a:r>
          </a:p>
          <a:p>
            <a:pPr marL="1453515" lvl="3" indent="-342900">
              <a:buFont typeface="Arial" panose="020B0604020202020204" pitchFamily="34" charset="0"/>
              <a:buChar char="•"/>
            </a:pPr>
            <a:r>
              <a:rPr lang="en-US" dirty="0">
                <a:solidFill>
                  <a:srgbClr val="1C3C69"/>
                </a:solidFill>
                <a:latin typeface="Calibri"/>
                <a:cs typeface="Calibri"/>
              </a:rPr>
              <a:t>5 percent of the total award amount for each Subrecipient.</a:t>
            </a:r>
          </a:p>
          <a:p>
            <a:pPr lvl="1">
              <a:buFont typeface="Arial" panose="020B0604020202020204" pitchFamily="34" charset="0"/>
              <a:buChar char="•"/>
            </a:pPr>
            <a:r>
              <a:rPr lang="en-US" sz="2400" dirty="0">
                <a:solidFill>
                  <a:srgbClr val="1C3C69"/>
                </a:solidFill>
                <a:latin typeface="Calibri"/>
                <a:cs typeface="Calibri"/>
              </a:rPr>
              <a:t>The total award amount, for the purposes of calculating cost contribution, is the actual eligible PA project cost (Federal and non-Federal Share) after insurance and any other reductions.</a:t>
            </a:r>
            <a:endParaRPr lang="en-US" sz="2400">
              <a:solidFill>
                <a:srgbClr val="1C3C69"/>
              </a:solidFill>
              <a:latin typeface="Calibri"/>
              <a:cs typeface="Calibri"/>
            </a:endParaRPr>
          </a:p>
          <a:p>
            <a:pPr lvl="1">
              <a:buFont typeface="Arial" panose="020B0604020202020204" pitchFamily="34" charset="0"/>
              <a:buChar char="•"/>
            </a:pPr>
            <a:r>
              <a:rPr lang="en-US" sz="2400" b="1" dirty="0">
                <a:solidFill>
                  <a:srgbClr val="1C3C69"/>
                </a:solidFill>
                <a:latin typeface="Calibri"/>
                <a:cs typeface="Calibri"/>
              </a:rPr>
              <a:t>In other words, you don't have to do this alone</a:t>
            </a:r>
            <a:endParaRPr lang="en-US" sz="2400" dirty="0">
              <a:solidFill>
                <a:srgbClr val="1C3C69"/>
              </a:solidFill>
              <a:cs typeface="Calibri" panose="020F0502020204030204" pitchFamily="34" charset="0"/>
            </a:endParaRPr>
          </a:p>
        </p:txBody>
      </p:sp>
    </p:spTree>
    <p:extLst>
      <p:ext uri="{BB962C8B-B14F-4D97-AF65-F5344CB8AC3E}">
        <p14:creationId xmlns:p14="http://schemas.microsoft.com/office/powerpoint/2010/main" val="1418062170"/>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D132BB-37EB-4D48-AB7A-3C307715FA86}"/>
              </a:ext>
            </a:extLst>
          </p:cNvPr>
          <p:cNvSpPr txBox="1">
            <a:spLocks noChangeArrowheads="1"/>
          </p:cNvSpPr>
          <p:nvPr/>
        </p:nvSpPr>
        <p:spPr bwMode="auto">
          <a:xfrm>
            <a:off x="533400" y="176282"/>
            <a:ext cx="80772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Requirement for Reimbursement</a:t>
            </a:r>
          </a:p>
        </p:txBody>
      </p:sp>
      <p:sp>
        <p:nvSpPr>
          <p:cNvPr id="3" name="Rectangle 3">
            <a:extLst>
              <a:ext uri="{FF2B5EF4-FFF2-40B4-BE49-F238E27FC236}">
                <a16:creationId xmlns:a16="http://schemas.microsoft.com/office/drawing/2014/main" id="{9DAC62F3-9AD8-4BC9-B2C8-4980FAF4D2D9}"/>
              </a:ext>
            </a:extLst>
          </p:cNvPr>
          <p:cNvSpPr txBox="1">
            <a:spLocks noChangeArrowheads="1"/>
          </p:cNvSpPr>
          <p:nvPr/>
        </p:nvSpPr>
        <p:spPr bwMode="auto">
          <a:xfrm>
            <a:off x="457200" y="1676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buFont typeface="Wingdings" pitchFamily="2" charset="2"/>
              <a:buNone/>
              <a:defRPr/>
            </a:pPr>
            <a:r>
              <a:rPr lang="en-US" b="1">
                <a:solidFill>
                  <a:srgbClr val="1C3C69"/>
                </a:solidFill>
                <a:cs typeface="Calibri" panose="020F0502020204030204" pitchFamily="34" charset="0"/>
              </a:rPr>
              <a:t>DOCUMENTATION !</a:t>
            </a:r>
          </a:p>
          <a:p>
            <a:pPr eaLnBrk="1" hangingPunct="1">
              <a:buFontTx/>
              <a:buNone/>
              <a:defRPr/>
            </a:pPr>
            <a:endParaRPr lang="en-US" b="1">
              <a:solidFill>
                <a:srgbClr val="1C3C69"/>
              </a:solidFill>
              <a:cs typeface="Calibri" panose="020F0502020204030204" pitchFamily="34" charset="0"/>
            </a:endParaRPr>
          </a:p>
          <a:p>
            <a:pPr lvl="4" eaLnBrk="1" hangingPunct="1">
              <a:buFont typeface="Wingdings" pitchFamily="2" charset="2"/>
              <a:buNone/>
              <a:defRPr/>
            </a:pPr>
            <a:r>
              <a:rPr lang="en-US" sz="3200" b="1">
                <a:solidFill>
                  <a:srgbClr val="1C3C69"/>
                </a:solidFill>
                <a:cs typeface="Calibri" panose="020F0502020204030204" pitchFamily="34" charset="0"/>
              </a:rPr>
              <a:t>DOCUMENTATION !</a:t>
            </a:r>
          </a:p>
          <a:p>
            <a:pPr lvl="4" eaLnBrk="1" hangingPunct="1">
              <a:defRPr/>
            </a:pPr>
            <a:endParaRPr lang="en-US" sz="3200" b="1">
              <a:solidFill>
                <a:srgbClr val="1C3C69"/>
              </a:solidFill>
              <a:cs typeface="Calibri" panose="020F0502020204030204" pitchFamily="34" charset="0"/>
            </a:endParaRPr>
          </a:p>
          <a:p>
            <a:pPr lvl="4" eaLnBrk="1" hangingPunct="1">
              <a:buFont typeface="Wingdings" pitchFamily="2" charset="2"/>
              <a:buNone/>
              <a:defRPr/>
            </a:pPr>
            <a:r>
              <a:rPr lang="en-US" sz="3200" b="1">
                <a:solidFill>
                  <a:srgbClr val="1C3C69"/>
                </a:solidFill>
                <a:cs typeface="Calibri" panose="020F0502020204030204" pitchFamily="34" charset="0"/>
              </a:rPr>
              <a:t>			DOCUMENTATION !</a:t>
            </a:r>
          </a:p>
          <a:p>
            <a:pPr lvl="4" eaLnBrk="1" hangingPunct="1">
              <a:defRPr/>
            </a:pPr>
            <a:endParaRPr lang="en-US" sz="3200" b="1">
              <a:solidFill>
                <a:srgbClr val="1C3C69"/>
              </a:solidFill>
              <a:cs typeface="Calibri" panose="020F0502020204030204" pitchFamily="34" charset="0"/>
            </a:endParaRPr>
          </a:p>
        </p:txBody>
      </p:sp>
      <p:pic>
        <p:nvPicPr>
          <p:cNvPr id="4" name="Picture 3">
            <a:extLst>
              <a:ext uri="{FF2B5EF4-FFF2-40B4-BE49-F238E27FC236}">
                <a16:creationId xmlns:a16="http://schemas.microsoft.com/office/drawing/2014/main" id="{1726FB07-1485-4DA8-B55E-1765F9028E7A}"/>
              </a:ext>
            </a:extLst>
          </p:cNvPr>
          <p:cNvPicPr>
            <a:picLocks noChangeAspect="1"/>
          </p:cNvPicPr>
          <p:nvPr/>
        </p:nvPicPr>
        <p:blipFill>
          <a:blip r:embed="rId2"/>
          <a:stretch>
            <a:fillRect/>
          </a:stretch>
        </p:blipFill>
        <p:spPr>
          <a:xfrm>
            <a:off x="666750" y="3396343"/>
            <a:ext cx="1695450" cy="1695450"/>
          </a:xfrm>
          <a:prstGeom prst="rect">
            <a:avLst/>
          </a:prstGeom>
        </p:spPr>
      </p:pic>
    </p:spTree>
    <p:extLst>
      <p:ext uri="{BB962C8B-B14F-4D97-AF65-F5344CB8AC3E}">
        <p14:creationId xmlns:p14="http://schemas.microsoft.com/office/powerpoint/2010/main" val="119382060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5CEB7FA-6596-4952-BC8F-C79B85F8D522}"/>
              </a:ext>
            </a:extLst>
          </p:cNvPr>
          <p:cNvSpPr txBox="1">
            <a:spLocks noChangeArrowheads="1"/>
          </p:cNvSpPr>
          <p:nvPr/>
        </p:nvSpPr>
        <p:spPr bwMode="auto">
          <a:xfrm>
            <a:off x="457200" y="-127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Documentation</a:t>
            </a:r>
          </a:p>
        </p:txBody>
      </p:sp>
      <p:sp>
        <p:nvSpPr>
          <p:cNvPr id="3" name="Rectangle 3">
            <a:extLst>
              <a:ext uri="{FF2B5EF4-FFF2-40B4-BE49-F238E27FC236}">
                <a16:creationId xmlns:a16="http://schemas.microsoft.com/office/drawing/2014/main" id="{93D68FDA-021C-4973-BB74-8DE9B6595061}"/>
              </a:ext>
            </a:extLst>
          </p:cNvPr>
          <p:cNvSpPr txBox="1">
            <a:spLocks noChangeArrowheads="1"/>
          </p:cNvSpPr>
          <p:nvPr/>
        </p:nvSpPr>
        <p:spPr bwMode="auto">
          <a:xfrm>
            <a:off x="437322" y="1371600"/>
            <a:ext cx="82296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defTabSz="426705" eaLnBrk="1" fontAlgn="auto" hangingPunct="1">
              <a:spcAft>
                <a:spcPts val="560"/>
              </a:spcAft>
              <a:buClr>
                <a:schemeClr val="bg1"/>
              </a:buClr>
              <a:buFont typeface="Arial" panose="020B0604020202020204" pitchFamily="34" charset="0"/>
              <a:buChar char="•"/>
              <a:defRPr/>
            </a:pPr>
            <a:r>
              <a:rPr lang="en-US" altLang="en-US" sz="2400" dirty="0">
                <a:solidFill>
                  <a:srgbClr val="1C3C69"/>
                </a:solidFill>
                <a:latin typeface="Calibri"/>
                <a:cs typeface="Calibri"/>
              </a:rPr>
              <a:t>Applicants are responsible for detailing their activities and providing supporting documentation, to include: </a:t>
            </a:r>
            <a:endParaRPr lang="en-US" altLang="en-US" sz="2400" dirty="0">
              <a:solidFill>
                <a:srgbClr val="1C3C69"/>
              </a:solidFill>
              <a:cs typeface="Calibri" panose="020F0502020204030204" pitchFamily="34" charset="0"/>
            </a:endParaRPr>
          </a:p>
          <a:p>
            <a:pPr lvl="1" defTabSz="426705" eaLnBrk="1" fontAlgn="auto" hangingPunct="1">
              <a:spcAft>
                <a:spcPts val="560"/>
              </a:spcAft>
              <a:buFont typeface="Arial" panose="020B0604020202020204" pitchFamily="34" charset="0"/>
              <a:buChar char="•"/>
              <a:defRPr/>
            </a:pPr>
            <a:r>
              <a:rPr lang="en-US" altLang="en-US" sz="2400" dirty="0">
                <a:solidFill>
                  <a:srgbClr val="1C3C69"/>
                </a:solidFill>
                <a:latin typeface="Calibri"/>
                <a:cs typeface="Calibri"/>
              </a:rPr>
              <a:t>Established policies: Insurance, personnel, procurement</a:t>
            </a:r>
          </a:p>
          <a:p>
            <a:pPr lvl="1" defTabSz="426705" eaLnBrk="1" fontAlgn="auto" hangingPunct="1">
              <a:spcAft>
                <a:spcPts val="560"/>
              </a:spcAft>
              <a:buFont typeface="Arial" panose="020B0604020202020204" pitchFamily="34" charset="0"/>
              <a:buChar char="•"/>
              <a:defRPr/>
            </a:pPr>
            <a:r>
              <a:rPr lang="en-US" altLang="en-US" sz="2400" dirty="0">
                <a:solidFill>
                  <a:srgbClr val="1C3C69"/>
                </a:solidFill>
                <a:latin typeface="Calibri"/>
                <a:cs typeface="Calibri"/>
              </a:rPr>
              <a:t>Insurance Statement of Loss or received reimbursement (if applicable) </a:t>
            </a:r>
            <a:endParaRPr lang="en-US" altLang="en-US" sz="2400" dirty="0">
              <a:solidFill>
                <a:srgbClr val="1C3C69"/>
              </a:solidFill>
              <a:cs typeface="Calibri" panose="020F0502020204030204" pitchFamily="34" charset="0"/>
            </a:endParaRPr>
          </a:p>
          <a:p>
            <a:pPr lvl="1" defTabSz="426705" eaLnBrk="1" fontAlgn="auto" hangingPunct="1">
              <a:spcAft>
                <a:spcPts val="560"/>
              </a:spcAft>
              <a:buFont typeface="Arial" panose="020B0604020202020204" pitchFamily="34" charset="0"/>
              <a:buChar char="•"/>
              <a:defRPr/>
            </a:pPr>
            <a:r>
              <a:rPr lang="en-US" altLang="en-US" sz="2400" dirty="0">
                <a:solidFill>
                  <a:srgbClr val="1C3C69"/>
                </a:solidFill>
                <a:latin typeface="Calibri"/>
                <a:cs typeface="Calibri"/>
              </a:rPr>
              <a:t>Invoices, estimates, or bids</a:t>
            </a:r>
          </a:p>
        </p:txBody>
      </p:sp>
    </p:spTree>
    <p:extLst>
      <p:ext uri="{BB962C8B-B14F-4D97-AF65-F5344CB8AC3E}">
        <p14:creationId xmlns:p14="http://schemas.microsoft.com/office/powerpoint/2010/main" val="325700251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D41D38-55C9-441B-81A2-388C8F4CEAEF}"/>
              </a:ext>
            </a:extLst>
          </p:cNvPr>
          <p:cNvSpPr txBox="1">
            <a:spLocks noChangeArrowheads="1"/>
          </p:cNvSpPr>
          <p:nvPr/>
        </p:nvSpPr>
        <p:spPr bwMode="auto">
          <a:xfrm>
            <a:off x="457200" y="-127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Documentation</a:t>
            </a:r>
          </a:p>
        </p:txBody>
      </p:sp>
      <p:sp>
        <p:nvSpPr>
          <p:cNvPr id="3" name="Rectangle 3">
            <a:extLst>
              <a:ext uri="{FF2B5EF4-FFF2-40B4-BE49-F238E27FC236}">
                <a16:creationId xmlns:a16="http://schemas.microsoft.com/office/drawing/2014/main" id="{6A23CB97-FBC5-4C87-99C6-A55DB85184DC}"/>
              </a:ext>
            </a:extLst>
          </p:cNvPr>
          <p:cNvSpPr txBox="1">
            <a:spLocks noChangeArrowheads="1"/>
          </p:cNvSpPr>
          <p:nvPr/>
        </p:nvSpPr>
        <p:spPr bwMode="auto">
          <a:xfrm>
            <a:off x="208722" y="1676400"/>
            <a:ext cx="8478078"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lvl="1" defTabSz="426705" eaLnBrk="1" fontAlgn="auto" hangingPunct="1">
              <a:spcAft>
                <a:spcPts val="560"/>
              </a:spcAft>
              <a:buFont typeface="Arial" panose="020B0604020202020204" pitchFamily="34" charset="0"/>
              <a:buChar char="•"/>
              <a:defRPr/>
            </a:pPr>
            <a:r>
              <a:rPr lang="en-US" altLang="en-US" sz="2400" dirty="0">
                <a:solidFill>
                  <a:srgbClr val="1C3C69"/>
                </a:solidFill>
                <a:latin typeface="Calibri"/>
                <a:cs typeface="Calibri"/>
              </a:rPr>
              <a:t>Applicants have 60 days to report all damages from the Recovery Scoping meeting date. </a:t>
            </a:r>
            <a:endParaRPr lang="en-US" altLang="en-US" sz="2400" dirty="0">
              <a:solidFill>
                <a:srgbClr val="1C3C69"/>
              </a:solidFill>
              <a:cs typeface="Calibri" panose="020F0502020204030204" pitchFamily="34" charset="0"/>
            </a:endParaRPr>
          </a:p>
          <a:p>
            <a:pPr lvl="1" defTabSz="426705" eaLnBrk="1" fontAlgn="auto" hangingPunct="1">
              <a:spcAft>
                <a:spcPts val="560"/>
              </a:spcAft>
              <a:buFont typeface="Arial" panose="020B0604020202020204" pitchFamily="34" charset="0"/>
              <a:buChar char="•"/>
              <a:defRPr/>
            </a:pPr>
            <a:r>
              <a:rPr lang="en-US" altLang="en-US" sz="2400" dirty="0" smtClean="0">
                <a:solidFill>
                  <a:srgbClr val="1C3C69"/>
                </a:solidFill>
                <a:latin typeface="Calibri"/>
                <a:cs typeface="Calibri"/>
              </a:rPr>
              <a:t>Force </a:t>
            </a:r>
            <a:r>
              <a:rPr lang="en-US" altLang="en-US" sz="2400" dirty="0">
                <a:solidFill>
                  <a:srgbClr val="1C3C69"/>
                </a:solidFill>
                <a:latin typeface="Calibri"/>
                <a:cs typeface="Calibri"/>
              </a:rPr>
              <a:t>Account labor, equipment, and material quantities and rates/costs.</a:t>
            </a:r>
          </a:p>
          <a:p>
            <a:pPr lvl="1" defTabSz="426705" eaLnBrk="1" fontAlgn="auto" hangingPunct="1">
              <a:spcAft>
                <a:spcPts val="560"/>
              </a:spcAft>
              <a:buFont typeface="Arial" panose="020B0604020202020204" pitchFamily="34" charset="0"/>
              <a:buChar char="•"/>
              <a:defRPr/>
            </a:pPr>
            <a:r>
              <a:rPr lang="en-US" altLang="en-US" sz="2400" dirty="0">
                <a:solidFill>
                  <a:srgbClr val="1C3C69"/>
                </a:solidFill>
                <a:highlight>
                  <a:srgbClr val="FFFF00"/>
                </a:highlight>
                <a:latin typeface="Calibri"/>
                <a:cs typeface="Calibri"/>
              </a:rPr>
              <a:t>2021</a:t>
            </a:r>
            <a:r>
              <a:rPr lang="en-US" altLang="en-US" sz="2400" dirty="0">
                <a:solidFill>
                  <a:srgbClr val="1C3C69"/>
                </a:solidFill>
                <a:latin typeface="Calibri"/>
                <a:cs typeface="Calibri"/>
              </a:rPr>
              <a:t> FEMA equipment rates: </a:t>
            </a:r>
            <a:r>
              <a:rPr lang="en-US" altLang="en-US" sz="2400" dirty="0">
                <a:solidFill>
                  <a:srgbClr val="1C3C69"/>
                </a:solidFill>
                <a:latin typeface="Calibri"/>
                <a:cs typeface="Calibri"/>
                <a:hlinkClick r:id="rId2">
                  <a:extLst>
                    <a:ext uri="{A12FA001-AC4F-418D-AE19-62706E023703}">
                      <ahyp:hlinkClr xmlns:ahyp="http://schemas.microsoft.com/office/drawing/2018/hyperlinkcolor" xmlns="" val="tx"/>
                    </a:ext>
                  </a:extLst>
                </a:hlinkClick>
              </a:rPr>
              <a:t>https://www.fema.gov/media-library/assets/documents/136901</a:t>
            </a:r>
            <a:r>
              <a:rPr lang="en-US" altLang="en-US" sz="2400" dirty="0">
                <a:solidFill>
                  <a:srgbClr val="1C3C69"/>
                </a:solidFill>
                <a:latin typeface="Calibri"/>
                <a:cs typeface="Calibri"/>
              </a:rPr>
              <a:t> </a:t>
            </a:r>
            <a:endParaRPr lang="en-US" altLang="en-US" sz="2400" dirty="0">
              <a:solidFill>
                <a:srgbClr val="1C3C69"/>
              </a:solidFill>
              <a:cs typeface="Calibri" panose="020F0502020204030204" pitchFamily="34" charset="0"/>
            </a:endParaRPr>
          </a:p>
        </p:txBody>
      </p:sp>
    </p:spTree>
    <p:extLst>
      <p:ext uri="{BB962C8B-B14F-4D97-AF65-F5344CB8AC3E}">
        <p14:creationId xmlns:p14="http://schemas.microsoft.com/office/powerpoint/2010/main" val="3208756623"/>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92C5385-566B-4495-B5F6-9AFEF85707C2}"/>
              </a:ext>
            </a:extLst>
          </p:cNvPr>
          <p:cNvSpPr/>
          <p:nvPr/>
        </p:nvSpPr>
        <p:spPr bwMode="auto">
          <a:xfrm>
            <a:off x="140970" y="4754880"/>
            <a:ext cx="1524000" cy="1066800"/>
          </a:xfrm>
          <a:prstGeom prst="rect">
            <a:avLst/>
          </a:prstGeom>
          <a:solidFill>
            <a:srgbClr val="BFD5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46" name="Rectangle 45">
            <a:extLst>
              <a:ext uri="{FF2B5EF4-FFF2-40B4-BE49-F238E27FC236}">
                <a16:creationId xmlns:a16="http://schemas.microsoft.com/office/drawing/2014/main" id="{4974924B-EC90-4C28-A806-B96072F1606A}"/>
              </a:ext>
            </a:extLst>
          </p:cNvPr>
          <p:cNvSpPr/>
          <p:nvPr/>
        </p:nvSpPr>
        <p:spPr bwMode="auto">
          <a:xfrm>
            <a:off x="7724921" y="3139440"/>
            <a:ext cx="1424940" cy="1066800"/>
          </a:xfrm>
          <a:prstGeom prst="rect">
            <a:avLst/>
          </a:prstGeom>
          <a:solidFill>
            <a:sysClr val="window" lastClr="FFFFFF">
              <a:lumMod val="95000"/>
            </a:sysClr>
          </a:solidFill>
          <a:ln w="38100"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ctr" defTabSz="914400" eaLnBrk="1" fontAlgn="base" latinLnBrk="0" hangingPunct="1">
              <a:lnSpc>
                <a:spcPct val="100000"/>
              </a:lnSpc>
              <a:spcBef>
                <a:spcPct val="20000"/>
              </a:spcBef>
              <a:spcAft>
                <a:spcPct val="0"/>
              </a:spcAft>
              <a:buClr>
                <a:srgbClr val="5F5F5F"/>
              </a:buClr>
              <a:buSzPct val="120000"/>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5" name="Rectangle 44">
            <a:extLst>
              <a:ext uri="{FF2B5EF4-FFF2-40B4-BE49-F238E27FC236}">
                <a16:creationId xmlns:a16="http://schemas.microsoft.com/office/drawing/2014/main" id="{661C915D-E462-4C17-ABEC-A76EAD42E1C4}"/>
              </a:ext>
            </a:extLst>
          </p:cNvPr>
          <p:cNvSpPr/>
          <p:nvPr/>
        </p:nvSpPr>
        <p:spPr bwMode="auto">
          <a:xfrm>
            <a:off x="2106930" y="4754879"/>
            <a:ext cx="1474470" cy="1066800"/>
          </a:xfrm>
          <a:prstGeom prst="rect">
            <a:avLst/>
          </a:prstGeom>
          <a:solidFill>
            <a:srgbClr val="BFD5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2" name="Title 1">
            <a:extLst>
              <a:ext uri="{FF2B5EF4-FFF2-40B4-BE49-F238E27FC236}">
                <a16:creationId xmlns:a16="http://schemas.microsoft.com/office/drawing/2014/main" id="{39B0EEBB-0C36-497B-A083-9E9FB63746AA}"/>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1F497D"/>
                </a:solidFill>
                <a:effectLst/>
                <a:uLnTx/>
                <a:uFillTx/>
                <a:latin typeface="Calibri" panose="020F0502020204030204" pitchFamily="34" charset="0"/>
                <a:ea typeface="+mj-ea"/>
                <a:cs typeface="+mj-cs"/>
              </a:rPr>
              <a:t>Project </a:t>
            </a:r>
            <a:r>
              <a:rPr kumimoji="0" lang="en-US" sz="4400" b="1" i="0" u="none" strike="noStrike" kern="0" cap="none" spc="0" normalizeH="0" baseline="0" noProof="0" dirty="0">
                <a:ln>
                  <a:noFill/>
                </a:ln>
                <a:solidFill>
                  <a:srgbClr val="1F497D"/>
                </a:solidFill>
                <a:effectLst/>
                <a:uLnTx/>
                <a:uFillTx/>
                <a:latin typeface="Calibri" panose="020F0502020204030204" pitchFamily="34" charset="0"/>
                <a:ea typeface="+mj-ea"/>
                <a:cs typeface="+mj-cs"/>
              </a:rPr>
              <a:t>Application</a:t>
            </a:r>
          </a:p>
        </p:txBody>
      </p:sp>
      <p:sp>
        <p:nvSpPr>
          <p:cNvPr id="3" name="Rectangle 2">
            <a:extLst>
              <a:ext uri="{FF2B5EF4-FFF2-40B4-BE49-F238E27FC236}">
                <a16:creationId xmlns:a16="http://schemas.microsoft.com/office/drawing/2014/main" id="{864C94E4-52C1-410C-B8E6-C769E1E10D26}"/>
              </a:ext>
            </a:extLst>
          </p:cNvPr>
          <p:cNvSpPr/>
          <p:nvPr/>
        </p:nvSpPr>
        <p:spPr bwMode="auto">
          <a:xfrm>
            <a:off x="152400" y="1524000"/>
            <a:ext cx="1524000" cy="1066800"/>
          </a:xfrm>
          <a:prstGeom prst="rect">
            <a:avLst/>
          </a:prstGeom>
          <a:solidFill>
            <a:srgbClr val="1F497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Declaration</a:t>
            </a:r>
            <a:endParaRPr lang="en-US" sz="1400"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4" name="Rectangle 3">
            <a:extLst>
              <a:ext uri="{FF2B5EF4-FFF2-40B4-BE49-F238E27FC236}">
                <a16:creationId xmlns:a16="http://schemas.microsoft.com/office/drawing/2014/main" id="{3321EDF5-69A2-477E-BCEE-ADBFB6EF9069}"/>
              </a:ext>
            </a:extLst>
          </p:cNvPr>
          <p:cNvSpPr/>
          <p:nvPr/>
        </p:nvSpPr>
        <p:spPr bwMode="auto">
          <a:xfrm>
            <a:off x="2118360" y="1524000"/>
            <a:ext cx="1463040" cy="1066800"/>
          </a:xfrm>
          <a:prstGeom prst="rect">
            <a:avLst/>
          </a:prstGeom>
          <a:solidFill>
            <a:srgbClr val="2A63A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sz="1400"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5" name="Rectangle 4">
            <a:extLst>
              <a:ext uri="{FF2B5EF4-FFF2-40B4-BE49-F238E27FC236}">
                <a16:creationId xmlns:a16="http://schemas.microsoft.com/office/drawing/2014/main" id="{A29CD989-D939-4923-BE9A-9D254111E0CA}"/>
              </a:ext>
            </a:extLst>
          </p:cNvPr>
          <p:cNvSpPr/>
          <p:nvPr/>
        </p:nvSpPr>
        <p:spPr bwMode="auto">
          <a:xfrm>
            <a:off x="4027170" y="1524000"/>
            <a:ext cx="1501140" cy="1066800"/>
          </a:xfrm>
          <a:prstGeom prst="rect">
            <a:avLst/>
          </a:prstGeom>
          <a:solidFill>
            <a:srgbClr val="2A63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6" name="Rectangle 5">
            <a:extLst>
              <a:ext uri="{FF2B5EF4-FFF2-40B4-BE49-F238E27FC236}">
                <a16:creationId xmlns:a16="http://schemas.microsoft.com/office/drawing/2014/main" id="{0FBDCA64-E600-4F22-A9C4-814F4FBF8B07}"/>
              </a:ext>
            </a:extLst>
          </p:cNvPr>
          <p:cNvSpPr/>
          <p:nvPr/>
        </p:nvSpPr>
        <p:spPr bwMode="auto">
          <a:xfrm>
            <a:off x="5970270" y="1524000"/>
            <a:ext cx="1424940" cy="1066800"/>
          </a:xfrm>
          <a:prstGeom prst="rect">
            <a:avLst/>
          </a:prstGeom>
          <a:solidFill>
            <a:srgbClr val="2A63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7" name="Rectangle 6">
            <a:extLst>
              <a:ext uri="{FF2B5EF4-FFF2-40B4-BE49-F238E27FC236}">
                <a16:creationId xmlns:a16="http://schemas.microsoft.com/office/drawing/2014/main" id="{1C9562A6-2775-46D4-B0BA-1EB58B988D93}"/>
              </a:ext>
            </a:extLst>
          </p:cNvPr>
          <p:cNvSpPr/>
          <p:nvPr/>
        </p:nvSpPr>
        <p:spPr bwMode="auto">
          <a:xfrm>
            <a:off x="5970270" y="3139440"/>
            <a:ext cx="1424940" cy="1066800"/>
          </a:xfrm>
          <a:prstGeom prst="rect">
            <a:avLst/>
          </a:prstGeom>
          <a:solidFill>
            <a:srgbClr val="4785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8" name="Rectangle 7">
            <a:extLst>
              <a:ext uri="{FF2B5EF4-FFF2-40B4-BE49-F238E27FC236}">
                <a16:creationId xmlns:a16="http://schemas.microsoft.com/office/drawing/2014/main" id="{8E816850-DD65-4059-AEB7-C61E445163DB}"/>
              </a:ext>
            </a:extLst>
          </p:cNvPr>
          <p:cNvSpPr/>
          <p:nvPr/>
        </p:nvSpPr>
        <p:spPr bwMode="auto">
          <a:xfrm>
            <a:off x="4000500" y="3139440"/>
            <a:ext cx="1527810" cy="1066800"/>
          </a:xfrm>
          <a:prstGeom prst="rect">
            <a:avLst/>
          </a:prstGeom>
          <a:solidFill>
            <a:srgbClr val="75A4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9" name="Rectangle 8">
            <a:extLst>
              <a:ext uri="{FF2B5EF4-FFF2-40B4-BE49-F238E27FC236}">
                <a16:creationId xmlns:a16="http://schemas.microsoft.com/office/drawing/2014/main" id="{CAA69DC6-8EEC-4B0E-A74A-9A9485CE15C5}"/>
              </a:ext>
            </a:extLst>
          </p:cNvPr>
          <p:cNvSpPr/>
          <p:nvPr/>
        </p:nvSpPr>
        <p:spPr bwMode="auto">
          <a:xfrm>
            <a:off x="2137410" y="3139440"/>
            <a:ext cx="1443990" cy="1066800"/>
          </a:xfrm>
          <a:prstGeom prst="rect">
            <a:avLst/>
          </a:prstGeom>
          <a:solidFill>
            <a:srgbClr val="75A4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sp>
        <p:nvSpPr>
          <p:cNvPr id="10" name="Rectangle 9">
            <a:extLst>
              <a:ext uri="{FF2B5EF4-FFF2-40B4-BE49-F238E27FC236}">
                <a16:creationId xmlns:a16="http://schemas.microsoft.com/office/drawing/2014/main" id="{4E1CD4C5-C924-4183-AD15-AB38DDB4CB3B}"/>
              </a:ext>
            </a:extLst>
          </p:cNvPr>
          <p:cNvSpPr/>
          <p:nvPr/>
        </p:nvSpPr>
        <p:spPr bwMode="auto">
          <a:xfrm>
            <a:off x="160020" y="3139440"/>
            <a:ext cx="1516380" cy="1066800"/>
          </a:xfrm>
          <a:prstGeom prst="rect">
            <a:avLst/>
          </a:prstGeom>
          <a:solidFill>
            <a:srgbClr val="75A4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Tahoma" pitchFamily="34" charset="0"/>
              <a:ea typeface="+mn-ea"/>
              <a:cs typeface="+mn-cs"/>
            </a:endParaRPr>
          </a:p>
        </p:txBody>
      </p:sp>
      <p:cxnSp>
        <p:nvCxnSpPr>
          <p:cNvPr id="11" name="Straight Arrow Connector 10">
            <a:extLst>
              <a:ext uri="{FF2B5EF4-FFF2-40B4-BE49-F238E27FC236}">
                <a16:creationId xmlns:a16="http://schemas.microsoft.com/office/drawing/2014/main" id="{81E65927-A96A-4D50-B239-94FF22ED8346}"/>
              </a:ext>
            </a:extLst>
          </p:cNvPr>
          <p:cNvCxnSpPr/>
          <p:nvPr/>
        </p:nvCxnSpPr>
        <p:spPr bwMode="auto">
          <a:xfrm>
            <a:off x="1664970" y="205740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E47C0B84-9346-4CA0-846A-9D3E4F1E59EC}"/>
              </a:ext>
            </a:extLst>
          </p:cNvPr>
          <p:cNvCxnSpPr/>
          <p:nvPr/>
        </p:nvCxnSpPr>
        <p:spPr bwMode="auto">
          <a:xfrm>
            <a:off x="3581400" y="205740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B53BE371-439B-4B94-A5F5-567EE1803435}"/>
              </a:ext>
            </a:extLst>
          </p:cNvPr>
          <p:cNvCxnSpPr/>
          <p:nvPr/>
        </p:nvCxnSpPr>
        <p:spPr bwMode="auto">
          <a:xfrm>
            <a:off x="5528310" y="206121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BEC77BAF-37DB-47F9-BFEF-CD7BB5752DF4}"/>
              </a:ext>
            </a:extLst>
          </p:cNvPr>
          <p:cNvCxnSpPr>
            <a:stCxn id="6" idx="2"/>
          </p:cNvCxnSpPr>
          <p:nvPr/>
        </p:nvCxnSpPr>
        <p:spPr bwMode="auto">
          <a:xfrm>
            <a:off x="6682740" y="2590800"/>
            <a:ext cx="0" cy="54864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0D392132-0274-455F-BF35-AEE9B8B6B742}"/>
              </a:ext>
            </a:extLst>
          </p:cNvPr>
          <p:cNvCxnSpPr>
            <a:stCxn id="7" idx="1"/>
            <a:endCxn id="8" idx="3"/>
          </p:cNvCxnSpPr>
          <p:nvPr/>
        </p:nvCxnSpPr>
        <p:spPr bwMode="auto">
          <a:xfrm flipH="1">
            <a:off x="5528310" y="367284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C6EC4AF1-6B73-4486-9492-77A150522441}"/>
              </a:ext>
            </a:extLst>
          </p:cNvPr>
          <p:cNvCxnSpPr/>
          <p:nvPr/>
        </p:nvCxnSpPr>
        <p:spPr bwMode="auto">
          <a:xfrm flipH="1">
            <a:off x="3558540" y="367284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1198ED28-2379-4ED4-B5B2-B91C2B154172}"/>
              </a:ext>
            </a:extLst>
          </p:cNvPr>
          <p:cNvCxnSpPr/>
          <p:nvPr/>
        </p:nvCxnSpPr>
        <p:spPr bwMode="auto">
          <a:xfrm flipH="1">
            <a:off x="1695450" y="3672840"/>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EFFBB072-9951-41C1-AC3E-8B3C68030677}"/>
              </a:ext>
            </a:extLst>
          </p:cNvPr>
          <p:cNvCxnSpPr/>
          <p:nvPr/>
        </p:nvCxnSpPr>
        <p:spPr bwMode="auto">
          <a:xfrm>
            <a:off x="1664970" y="5288279"/>
            <a:ext cx="441960" cy="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305C35DE-73BC-4D13-B829-462011828D73}"/>
              </a:ext>
            </a:extLst>
          </p:cNvPr>
          <p:cNvCxnSpPr/>
          <p:nvPr/>
        </p:nvCxnSpPr>
        <p:spPr bwMode="auto">
          <a:xfrm>
            <a:off x="838200" y="4206240"/>
            <a:ext cx="0" cy="548640"/>
          </a:xfrm>
          <a:prstGeom prst="straightConnector1">
            <a:avLst/>
          </a:prstGeom>
          <a:noFill/>
          <a:ln w="9525" cap="flat" cmpd="sng" algn="ctr">
            <a:solidFill>
              <a:sysClr val="windowText" lastClr="000000"/>
            </a:solidFill>
            <a:prstDash val="solid"/>
            <a:round/>
            <a:headEnd type="none" w="med" len="med"/>
            <a:tailEnd type="triangle"/>
          </a:ln>
          <a:effectLst/>
        </p:spPr>
      </p:cxnSp>
      <p:cxnSp>
        <p:nvCxnSpPr>
          <p:cNvPr id="20" name="Elbow Connector 32">
            <a:extLst>
              <a:ext uri="{FF2B5EF4-FFF2-40B4-BE49-F238E27FC236}">
                <a16:creationId xmlns:a16="http://schemas.microsoft.com/office/drawing/2014/main" id="{632275BF-DCC3-4513-BE34-DE7FEA73ECE3}"/>
              </a:ext>
            </a:extLst>
          </p:cNvPr>
          <p:cNvCxnSpPr/>
          <p:nvPr/>
        </p:nvCxnSpPr>
        <p:spPr bwMode="auto">
          <a:xfrm rot="16200000" flipH="1">
            <a:off x="7375279" y="2077327"/>
            <a:ext cx="1082043" cy="1042181"/>
          </a:xfrm>
          <a:prstGeom prst="bentConnector3">
            <a:avLst>
              <a:gd name="adj1" fmla="val 163"/>
            </a:avLst>
          </a:prstGeom>
          <a:noFill/>
          <a:ln w="9525" cap="flat" cmpd="sng" algn="ctr">
            <a:solidFill>
              <a:sysClr val="windowText" lastClr="000000"/>
            </a:solidFill>
            <a:prstDash val="dash"/>
            <a:round/>
            <a:headEnd type="none" w="med" len="med"/>
            <a:tailEnd type="triangle"/>
          </a:ln>
          <a:effectLst/>
        </p:spPr>
      </p:cxnSp>
      <p:cxnSp>
        <p:nvCxnSpPr>
          <p:cNvPr id="21" name="Straight Connector 20">
            <a:extLst>
              <a:ext uri="{FF2B5EF4-FFF2-40B4-BE49-F238E27FC236}">
                <a16:creationId xmlns:a16="http://schemas.microsoft.com/office/drawing/2014/main" id="{1C9EDE75-A763-4C07-9E97-5ACAB883A2F0}"/>
              </a:ext>
            </a:extLst>
          </p:cNvPr>
          <p:cNvCxnSpPr>
            <a:stCxn id="7" idx="3"/>
          </p:cNvCxnSpPr>
          <p:nvPr/>
        </p:nvCxnSpPr>
        <p:spPr bwMode="auto">
          <a:xfrm>
            <a:off x="7395210" y="3672840"/>
            <a:ext cx="329711" cy="0"/>
          </a:xfrm>
          <a:prstGeom prst="line">
            <a:avLst/>
          </a:prstGeom>
          <a:noFill/>
          <a:ln w="9525" cap="flat" cmpd="sng" algn="ctr">
            <a:solidFill>
              <a:sysClr val="windowText" lastClr="000000"/>
            </a:solidFill>
            <a:prstDash val="dash"/>
            <a:round/>
            <a:headEnd type="none" w="med" len="med"/>
            <a:tailEnd type="none" w="med" len="med"/>
          </a:ln>
          <a:effectLst/>
        </p:spPr>
      </p:cxnSp>
      <p:pic>
        <p:nvPicPr>
          <p:cNvPr id="22" name="Picture 21">
            <a:extLst>
              <a:ext uri="{FF2B5EF4-FFF2-40B4-BE49-F238E27FC236}">
                <a16:creationId xmlns:a16="http://schemas.microsoft.com/office/drawing/2014/main" id="{168E39EB-129B-4FB5-80F3-4684E9224A9C}"/>
              </a:ext>
            </a:extLst>
          </p:cNvPr>
          <p:cNvPicPr>
            <a:picLocks/>
          </p:cNvPicPr>
          <p:nvPr/>
        </p:nvPicPr>
        <p:blipFill>
          <a:blip r:embed="rId2"/>
          <a:stretch>
            <a:fillRect/>
          </a:stretch>
        </p:blipFill>
        <p:spPr>
          <a:xfrm>
            <a:off x="2306075" y="2463311"/>
            <a:ext cx="340850" cy="295128"/>
          </a:xfrm>
          <a:prstGeom prst="rect">
            <a:avLst/>
          </a:prstGeom>
        </p:spPr>
      </p:pic>
      <p:pic>
        <p:nvPicPr>
          <p:cNvPr id="23" name="Picture 22">
            <a:extLst>
              <a:ext uri="{FF2B5EF4-FFF2-40B4-BE49-F238E27FC236}">
                <a16:creationId xmlns:a16="http://schemas.microsoft.com/office/drawing/2014/main" id="{23BBFCD6-D0F3-40DD-86D4-B1B7704C6B6B}"/>
              </a:ext>
            </a:extLst>
          </p:cNvPr>
          <p:cNvPicPr>
            <a:picLocks noChangeAspect="1"/>
          </p:cNvPicPr>
          <p:nvPr/>
        </p:nvPicPr>
        <p:blipFill>
          <a:blip r:embed="rId3"/>
          <a:stretch>
            <a:fillRect/>
          </a:stretch>
        </p:blipFill>
        <p:spPr>
          <a:xfrm>
            <a:off x="2715087" y="2463311"/>
            <a:ext cx="340850" cy="295128"/>
          </a:xfrm>
          <a:prstGeom prst="rect">
            <a:avLst/>
          </a:prstGeom>
          <a:ln>
            <a:solidFill>
              <a:srgbClr val="DDDDDD">
                <a:alpha val="0"/>
              </a:srgbClr>
            </a:solidFill>
          </a:ln>
        </p:spPr>
      </p:pic>
      <p:pic>
        <p:nvPicPr>
          <p:cNvPr id="24" name="Picture 23">
            <a:extLst>
              <a:ext uri="{FF2B5EF4-FFF2-40B4-BE49-F238E27FC236}">
                <a16:creationId xmlns:a16="http://schemas.microsoft.com/office/drawing/2014/main" id="{78FD48C9-D77B-4319-B5DB-6AECE7DE9B31}"/>
              </a:ext>
            </a:extLst>
          </p:cNvPr>
          <p:cNvPicPr>
            <a:picLocks noChangeAspect="1"/>
          </p:cNvPicPr>
          <p:nvPr/>
        </p:nvPicPr>
        <p:blipFill>
          <a:blip r:embed="rId4"/>
          <a:stretch>
            <a:fillRect/>
          </a:stretch>
        </p:blipFill>
        <p:spPr>
          <a:xfrm>
            <a:off x="6862981" y="2463311"/>
            <a:ext cx="340850" cy="295128"/>
          </a:xfrm>
          <a:prstGeom prst="rect">
            <a:avLst/>
          </a:prstGeom>
        </p:spPr>
      </p:pic>
      <p:pic>
        <p:nvPicPr>
          <p:cNvPr id="25" name="Picture 24">
            <a:extLst>
              <a:ext uri="{FF2B5EF4-FFF2-40B4-BE49-F238E27FC236}">
                <a16:creationId xmlns:a16="http://schemas.microsoft.com/office/drawing/2014/main" id="{19FAED83-90EA-40AE-9853-374E510BDCEE}"/>
              </a:ext>
            </a:extLst>
          </p:cNvPr>
          <p:cNvPicPr>
            <a:picLocks noChangeAspect="1"/>
          </p:cNvPicPr>
          <p:nvPr/>
        </p:nvPicPr>
        <p:blipFill>
          <a:blip r:embed="rId2"/>
          <a:stretch>
            <a:fillRect/>
          </a:stretch>
        </p:blipFill>
        <p:spPr>
          <a:xfrm>
            <a:off x="4216227" y="2466474"/>
            <a:ext cx="340850" cy="291965"/>
          </a:xfrm>
          <a:prstGeom prst="rect">
            <a:avLst/>
          </a:prstGeom>
        </p:spPr>
      </p:pic>
      <p:pic>
        <p:nvPicPr>
          <p:cNvPr id="26" name="Picture 25">
            <a:extLst>
              <a:ext uri="{FF2B5EF4-FFF2-40B4-BE49-F238E27FC236}">
                <a16:creationId xmlns:a16="http://schemas.microsoft.com/office/drawing/2014/main" id="{23D0E615-0563-405E-9A95-ACC337872979}"/>
              </a:ext>
            </a:extLst>
          </p:cNvPr>
          <p:cNvPicPr>
            <a:picLocks noChangeAspect="1"/>
          </p:cNvPicPr>
          <p:nvPr/>
        </p:nvPicPr>
        <p:blipFill>
          <a:blip r:embed="rId3"/>
          <a:stretch>
            <a:fillRect/>
          </a:stretch>
        </p:blipFill>
        <p:spPr>
          <a:xfrm>
            <a:off x="4658187" y="2463312"/>
            <a:ext cx="340850" cy="295128"/>
          </a:xfrm>
          <a:prstGeom prst="rect">
            <a:avLst/>
          </a:prstGeom>
          <a:ln>
            <a:solidFill>
              <a:srgbClr val="DDDDDD">
                <a:alpha val="0"/>
              </a:srgbClr>
            </a:solidFill>
          </a:ln>
        </p:spPr>
      </p:pic>
      <p:pic>
        <p:nvPicPr>
          <p:cNvPr id="27" name="Picture 26">
            <a:extLst>
              <a:ext uri="{FF2B5EF4-FFF2-40B4-BE49-F238E27FC236}">
                <a16:creationId xmlns:a16="http://schemas.microsoft.com/office/drawing/2014/main" id="{5664F3B7-D3CC-4095-98F5-A7BC4606D954}"/>
              </a:ext>
            </a:extLst>
          </p:cNvPr>
          <p:cNvPicPr>
            <a:picLocks noChangeAspect="1"/>
          </p:cNvPicPr>
          <p:nvPr/>
        </p:nvPicPr>
        <p:blipFill>
          <a:blip r:embed="rId3"/>
          <a:stretch>
            <a:fillRect/>
          </a:stretch>
        </p:blipFill>
        <p:spPr>
          <a:xfrm>
            <a:off x="6153467" y="2463310"/>
            <a:ext cx="340850" cy="295129"/>
          </a:xfrm>
          <a:prstGeom prst="rect">
            <a:avLst/>
          </a:prstGeom>
          <a:ln>
            <a:solidFill>
              <a:srgbClr val="DDDDDD">
                <a:alpha val="0"/>
              </a:srgbClr>
            </a:solidFill>
          </a:ln>
        </p:spPr>
      </p:pic>
      <p:sp>
        <p:nvSpPr>
          <p:cNvPr id="28" name="TextBox 27">
            <a:extLst>
              <a:ext uri="{FF2B5EF4-FFF2-40B4-BE49-F238E27FC236}">
                <a16:creationId xmlns:a16="http://schemas.microsoft.com/office/drawing/2014/main" id="{EF57CAEC-3D60-4663-AFBB-41B14F41C3B9}"/>
              </a:ext>
            </a:extLst>
          </p:cNvPr>
          <p:cNvSpPr txBox="1"/>
          <p:nvPr/>
        </p:nvSpPr>
        <p:spPr>
          <a:xfrm>
            <a:off x="2220192" y="1761588"/>
            <a:ext cx="1259377" cy="646331"/>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Applicant Briefing (Virtual)</a:t>
            </a:r>
          </a:p>
        </p:txBody>
      </p:sp>
      <p:sp>
        <p:nvSpPr>
          <p:cNvPr id="29" name="TextBox 28">
            <a:extLst>
              <a:ext uri="{FF2B5EF4-FFF2-40B4-BE49-F238E27FC236}">
                <a16:creationId xmlns:a16="http://schemas.microsoft.com/office/drawing/2014/main" id="{9A7E3D29-0121-40E3-AA42-190BB870B669}"/>
              </a:ext>
            </a:extLst>
          </p:cNvPr>
          <p:cNvSpPr txBox="1"/>
          <p:nvPr/>
        </p:nvSpPr>
        <p:spPr>
          <a:xfrm>
            <a:off x="4149942" y="1676400"/>
            <a:ext cx="1259377" cy="830997"/>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Grants Portal Account Creation and RPA</a:t>
            </a:r>
          </a:p>
        </p:txBody>
      </p:sp>
      <p:sp>
        <p:nvSpPr>
          <p:cNvPr id="30" name="TextBox 29">
            <a:extLst>
              <a:ext uri="{FF2B5EF4-FFF2-40B4-BE49-F238E27FC236}">
                <a16:creationId xmlns:a16="http://schemas.microsoft.com/office/drawing/2014/main" id="{B2837274-EBD0-4180-A48B-A7617593F95D}"/>
              </a:ext>
            </a:extLst>
          </p:cNvPr>
          <p:cNvSpPr txBox="1"/>
          <p:nvPr/>
        </p:nvSpPr>
        <p:spPr>
          <a:xfrm>
            <a:off x="6089261" y="1645094"/>
            <a:ext cx="1259377" cy="830997"/>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RPA and Customer Service Reviews</a:t>
            </a:r>
          </a:p>
        </p:txBody>
      </p:sp>
      <p:sp>
        <p:nvSpPr>
          <p:cNvPr id="31" name="TextBox 30">
            <a:extLst>
              <a:ext uri="{FF2B5EF4-FFF2-40B4-BE49-F238E27FC236}">
                <a16:creationId xmlns:a16="http://schemas.microsoft.com/office/drawing/2014/main" id="{411145A9-2FC9-4388-AAC5-FAFF6317CE13}"/>
              </a:ext>
            </a:extLst>
          </p:cNvPr>
          <p:cNvSpPr txBox="1"/>
          <p:nvPr/>
        </p:nvSpPr>
        <p:spPr>
          <a:xfrm>
            <a:off x="6053050" y="3334433"/>
            <a:ext cx="1259377" cy="646331"/>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Streamlined Project Application</a:t>
            </a:r>
          </a:p>
        </p:txBody>
      </p:sp>
      <p:sp>
        <p:nvSpPr>
          <p:cNvPr id="32" name="TextBox 31">
            <a:extLst>
              <a:ext uri="{FF2B5EF4-FFF2-40B4-BE49-F238E27FC236}">
                <a16:creationId xmlns:a16="http://schemas.microsoft.com/office/drawing/2014/main" id="{ACB2935C-C7EF-4204-A207-08109F09B059}"/>
              </a:ext>
            </a:extLst>
          </p:cNvPr>
          <p:cNvSpPr txBox="1"/>
          <p:nvPr/>
        </p:nvSpPr>
        <p:spPr>
          <a:xfrm>
            <a:off x="4134716" y="3519098"/>
            <a:ext cx="1259377" cy="276999"/>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FEMA Review</a:t>
            </a:r>
          </a:p>
        </p:txBody>
      </p:sp>
      <p:sp>
        <p:nvSpPr>
          <p:cNvPr id="33" name="TextBox 32">
            <a:extLst>
              <a:ext uri="{FF2B5EF4-FFF2-40B4-BE49-F238E27FC236}">
                <a16:creationId xmlns:a16="http://schemas.microsoft.com/office/drawing/2014/main" id="{36F68211-E4C0-488A-830D-37F0BB2116AC}"/>
              </a:ext>
            </a:extLst>
          </p:cNvPr>
          <p:cNvSpPr txBox="1"/>
          <p:nvPr/>
        </p:nvSpPr>
        <p:spPr>
          <a:xfrm>
            <a:off x="2255823" y="3448591"/>
            <a:ext cx="1259377" cy="461665"/>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Recipient Review</a:t>
            </a:r>
          </a:p>
        </p:txBody>
      </p:sp>
      <p:sp>
        <p:nvSpPr>
          <p:cNvPr id="34" name="TextBox 33">
            <a:extLst>
              <a:ext uri="{FF2B5EF4-FFF2-40B4-BE49-F238E27FC236}">
                <a16:creationId xmlns:a16="http://schemas.microsoft.com/office/drawing/2014/main" id="{ABC01ED6-26BD-4CCD-9828-F849B0FBC49C}"/>
              </a:ext>
            </a:extLst>
          </p:cNvPr>
          <p:cNvSpPr txBox="1"/>
          <p:nvPr/>
        </p:nvSpPr>
        <p:spPr>
          <a:xfrm>
            <a:off x="226675" y="3345202"/>
            <a:ext cx="1259377" cy="646331"/>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kern="1200">
                <a:solidFill>
                  <a:prstClr val="white"/>
                </a:solidFill>
                <a:effectLst>
                  <a:outerShdw blurRad="38100" dist="38100" dir="2700000" algn="tl">
                    <a:srgbClr val="000000">
                      <a:alpha val="43137"/>
                    </a:srgbClr>
                  </a:outerShdw>
                </a:effectLst>
                <a:latin typeface="Tahoma" pitchFamily="34" charset="0"/>
                <a:ea typeface="+mn-ea"/>
                <a:cs typeface="+mn-cs"/>
              </a:rPr>
              <a:t>Applicant Review and Signature</a:t>
            </a:r>
          </a:p>
        </p:txBody>
      </p:sp>
      <p:sp>
        <p:nvSpPr>
          <p:cNvPr id="35" name="TextBox 34">
            <a:extLst>
              <a:ext uri="{FF2B5EF4-FFF2-40B4-BE49-F238E27FC236}">
                <a16:creationId xmlns:a16="http://schemas.microsoft.com/office/drawing/2014/main" id="{1EEE58CA-D62C-4D7F-9C95-B45D8AA7E965}"/>
              </a:ext>
            </a:extLst>
          </p:cNvPr>
          <p:cNvSpPr txBox="1"/>
          <p:nvPr/>
        </p:nvSpPr>
        <p:spPr>
          <a:xfrm>
            <a:off x="218916" y="5151263"/>
            <a:ext cx="1259377" cy="276999"/>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b="1" kern="1200">
                <a:solidFill>
                  <a:prstClr val="white"/>
                </a:solidFill>
                <a:effectLst>
                  <a:outerShdw blurRad="38100" dist="38100" dir="2700000" algn="tl">
                    <a:srgbClr val="000000">
                      <a:alpha val="43137"/>
                    </a:srgbClr>
                  </a:outerShdw>
                </a:effectLst>
                <a:latin typeface="Tahoma" pitchFamily="34" charset="0"/>
                <a:ea typeface="+mn-ea"/>
                <a:cs typeface="+mn-cs"/>
              </a:rPr>
              <a:t>Obligation</a:t>
            </a:r>
          </a:p>
        </p:txBody>
      </p:sp>
      <p:sp>
        <p:nvSpPr>
          <p:cNvPr id="36" name="TextBox 35">
            <a:extLst>
              <a:ext uri="{FF2B5EF4-FFF2-40B4-BE49-F238E27FC236}">
                <a16:creationId xmlns:a16="http://schemas.microsoft.com/office/drawing/2014/main" id="{05260D2B-0715-4B0B-AF70-1AF438131921}"/>
              </a:ext>
            </a:extLst>
          </p:cNvPr>
          <p:cNvSpPr txBox="1"/>
          <p:nvPr/>
        </p:nvSpPr>
        <p:spPr>
          <a:xfrm>
            <a:off x="2229716" y="5057629"/>
            <a:ext cx="1259377" cy="461665"/>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200" b="1" kern="1200">
                <a:solidFill>
                  <a:prstClr val="white"/>
                </a:solidFill>
                <a:effectLst>
                  <a:outerShdw blurRad="38100" dist="38100" dir="2700000" algn="tl">
                    <a:srgbClr val="000000">
                      <a:alpha val="43137"/>
                    </a:srgbClr>
                  </a:outerShdw>
                </a:effectLst>
                <a:latin typeface="Tahoma" pitchFamily="34" charset="0"/>
                <a:ea typeface="+mn-ea"/>
                <a:cs typeface="+mn-cs"/>
              </a:rPr>
              <a:t>Post Award Activities</a:t>
            </a:r>
          </a:p>
        </p:txBody>
      </p:sp>
      <p:pic>
        <p:nvPicPr>
          <p:cNvPr id="37" name="Picture 36">
            <a:extLst>
              <a:ext uri="{FF2B5EF4-FFF2-40B4-BE49-F238E27FC236}">
                <a16:creationId xmlns:a16="http://schemas.microsoft.com/office/drawing/2014/main" id="{75801C33-2D23-49A5-9873-BDE6CD75FBF0}"/>
              </a:ext>
            </a:extLst>
          </p:cNvPr>
          <p:cNvPicPr>
            <a:picLocks/>
          </p:cNvPicPr>
          <p:nvPr/>
        </p:nvPicPr>
        <p:blipFill>
          <a:blip r:embed="rId2"/>
          <a:stretch>
            <a:fillRect/>
          </a:stretch>
        </p:blipFill>
        <p:spPr>
          <a:xfrm>
            <a:off x="1169765" y="4086062"/>
            <a:ext cx="340850" cy="295128"/>
          </a:xfrm>
          <a:prstGeom prst="rect">
            <a:avLst/>
          </a:prstGeom>
        </p:spPr>
      </p:pic>
      <p:pic>
        <p:nvPicPr>
          <p:cNvPr id="38" name="Picture 37">
            <a:extLst>
              <a:ext uri="{FF2B5EF4-FFF2-40B4-BE49-F238E27FC236}">
                <a16:creationId xmlns:a16="http://schemas.microsoft.com/office/drawing/2014/main" id="{BA7E84E2-93A3-4121-8489-5783CFD6D94E}"/>
              </a:ext>
            </a:extLst>
          </p:cNvPr>
          <p:cNvPicPr>
            <a:picLocks noChangeAspect="1"/>
          </p:cNvPicPr>
          <p:nvPr/>
        </p:nvPicPr>
        <p:blipFill>
          <a:blip r:embed="rId3"/>
          <a:stretch>
            <a:fillRect/>
          </a:stretch>
        </p:blipFill>
        <p:spPr>
          <a:xfrm>
            <a:off x="3062053" y="4093875"/>
            <a:ext cx="340850" cy="295128"/>
          </a:xfrm>
          <a:prstGeom prst="rect">
            <a:avLst/>
          </a:prstGeom>
          <a:ln>
            <a:solidFill>
              <a:srgbClr val="DDDDDD">
                <a:alpha val="0"/>
              </a:srgbClr>
            </a:solidFill>
          </a:ln>
        </p:spPr>
      </p:pic>
      <p:pic>
        <p:nvPicPr>
          <p:cNvPr id="39" name="Picture 38">
            <a:extLst>
              <a:ext uri="{FF2B5EF4-FFF2-40B4-BE49-F238E27FC236}">
                <a16:creationId xmlns:a16="http://schemas.microsoft.com/office/drawing/2014/main" id="{7C38108B-69D5-4834-8F8C-21D2A68B657D}"/>
              </a:ext>
            </a:extLst>
          </p:cNvPr>
          <p:cNvPicPr>
            <a:picLocks noChangeAspect="1"/>
          </p:cNvPicPr>
          <p:nvPr/>
        </p:nvPicPr>
        <p:blipFill>
          <a:blip r:embed="rId4"/>
          <a:stretch>
            <a:fillRect/>
          </a:stretch>
        </p:blipFill>
        <p:spPr>
          <a:xfrm>
            <a:off x="5021580" y="4093875"/>
            <a:ext cx="340850" cy="295128"/>
          </a:xfrm>
          <a:prstGeom prst="rect">
            <a:avLst/>
          </a:prstGeom>
        </p:spPr>
      </p:pic>
      <p:pic>
        <p:nvPicPr>
          <p:cNvPr id="40" name="Picture 39">
            <a:extLst>
              <a:ext uri="{FF2B5EF4-FFF2-40B4-BE49-F238E27FC236}">
                <a16:creationId xmlns:a16="http://schemas.microsoft.com/office/drawing/2014/main" id="{20738E22-602A-4198-A0E9-B36EAE0C0BB4}"/>
              </a:ext>
            </a:extLst>
          </p:cNvPr>
          <p:cNvPicPr>
            <a:picLocks noChangeAspect="1"/>
          </p:cNvPicPr>
          <p:nvPr/>
        </p:nvPicPr>
        <p:blipFill>
          <a:blip r:embed="rId4"/>
          <a:stretch>
            <a:fillRect/>
          </a:stretch>
        </p:blipFill>
        <p:spPr>
          <a:xfrm>
            <a:off x="6621375" y="4097082"/>
            <a:ext cx="340850" cy="295128"/>
          </a:xfrm>
          <a:prstGeom prst="rect">
            <a:avLst/>
          </a:prstGeom>
        </p:spPr>
      </p:pic>
      <p:pic>
        <p:nvPicPr>
          <p:cNvPr id="41" name="Picture 40">
            <a:extLst>
              <a:ext uri="{FF2B5EF4-FFF2-40B4-BE49-F238E27FC236}">
                <a16:creationId xmlns:a16="http://schemas.microsoft.com/office/drawing/2014/main" id="{6FA8D1AA-B600-4A17-8F55-C192F60D2C98}"/>
              </a:ext>
            </a:extLst>
          </p:cNvPr>
          <p:cNvPicPr>
            <a:picLocks/>
          </p:cNvPicPr>
          <p:nvPr/>
        </p:nvPicPr>
        <p:blipFill>
          <a:blip r:embed="rId2"/>
          <a:stretch>
            <a:fillRect/>
          </a:stretch>
        </p:blipFill>
        <p:spPr>
          <a:xfrm>
            <a:off x="6153467" y="4093875"/>
            <a:ext cx="340850" cy="295128"/>
          </a:xfrm>
          <a:prstGeom prst="rect">
            <a:avLst/>
          </a:prstGeom>
        </p:spPr>
      </p:pic>
      <p:pic>
        <p:nvPicPr>
          <p:cNvPr id="42" name="Picture 41">
            <a:extLst>
              <a:ext uri="{FF2B5EF4-FFF2-40B4-BE49-F238E27FC236}">
                <a16:creationId xmlns:a16="http://schemas.microsoft.com/office/drawing/2014/main" id="{5D5EBCEE-2554-4573-9BDB-804D40FA49B0}"/>
              </a:ext>
            </a:extLst>
          </p:cNvPr>
          <p:cNvPicPr>
            <a:picLocks/>
          </p:cNvPicPr>
          <p:nvPr/>
        </p:nvPicPr>
        <p:blipFill>
          <a:blip r:embed="rId2"/>
          <a:stretch>
            <a:fillRect/>
          </a:stretch>
        </p:blipFill>
        <p:spPr>
          <a:xfrm>
            <a:off x="7882889" y="4093875"/>
            <a:ext cx="340850" cy="295128"/>
          </a:xfrm>
          <a:prstGeom prst="rect">
            <a:avLst/>
          </a:prstGeom>
        </p:spPr>
      </p:pic>
      <p:pic>
        <p:nvPicPr>
          <p:cNvPr id="43" name="Picture 42">
            <a:extLst>
              <a:ext uri="{FF2B5EF4-FFF2-40B4-BE49-F238E27FC236}">
                <a16:creationId xmlns:a16="http://schemas.microsoft.com/office/drawing/2014/main" id="{0D324C66-9BF0-4A24-B1F5-D2E0C67ED097}"/>
              </a:ext>
            </a:extLst>
          </p:cNvPr>
          <p:cNvPicPr>
            <a:picLocks noChangeAspect="1"/>
          </p:cNvPicPr>
          <p:nvPr/>
        </p:nvPicPr>
        <p:blipFill>
          <a:blip r:embed="rId4"/>
          <a:stretch>
            <a:fillRect/>
          </a:stretch>
        </p:blipFill>
        <p:spPr>
          <a:xfrm>
            <a:off x="8345950" y="4086062"/>
            <a:ext cx="340850" cy="295128"/>
          </a:xfrm>
          <a:prstGeom prst="rect">
            <a:avLst/>
          </a:prstGeom>
        </p:spPr>
      </p:pic>
      <p:sp>
        <p:nvSpPr>
          <p:cNvPr id="47" name="TextBox 46">
            <a:extLst>
              <a:ext uri="{FF2B5EF4-FFF2-40B4-BE49-F238E27FC236}">
                <a16:creationId xmlns:a16="http://schemas.microsoft.com/office/drawing/2014/main" id="{476DDB15-CA91-4925-BFE8-F97476FE191E}"/>
              </a:ext>
            </a:extLst>
          </p:cNvPr>
          <p:cNvSpPr txBox="1"/>
          <p:nvPr/>
        </p:nvSpPr>
        <p:spPr>
          <a:xfrm>
            <a:off x="7807701" y="3372757"/>
            <a:ext cx="1259377" cy="600164"/>
          </a:xfrm>
          <a:prstGeom prst="rect">
            <a:avLst/>
          </a:prstGeom>
          <a:noFill/>
        </p:spPr>
        <p:txBody>
          <a:bodyPr wrap="square" rtlCol="0">
            <a:spAutoFit/>
          </a:bodyPr>
          <a:lstStyle/>
          <a:p>
            <a:pPr algn="ctr" fontAlgn="base" hangingPunct="1">
              <a:spcBef>
                <a:spcPct val="20000"/>
              </a:spcBef>
              <a:spcAft>
                <a:spcPct val="0"/>
              </a:spcAft>
              <a:buClr>
                <a:srgbClr val="5F5F5F"/>
              </a:buClr>
              <a:buSzPct val="120000"/>
            </a:pPr>
            <a:r>
              <a:rPr lang="en-US" sz="1100" b="1" kern="1200" spc="50">
                <a:ln w="0"/>
                <a:solidFill>
                  <a:prstClr val="white">
                    <a:lumMod val="65000"/>
                  </a:prstClr>
                </a:solidFill>
                <a:effectLst>
                  <a:innerShdw blurRad="63500" dist="50800" dir="13500000">
                    <a:srgbClr val="000000">
                      <a:alpha val="50000"/>
                    </a:srgbClr>
                  </a:innerShdw>
                </a:effectLst>
                <a:latin typeface="Tahoma" pitchFamily="34" charset="0"/>
                <a:ea typeface="+mn-ea"/>
                <a:cs typeface="+mn-cs"/>
              </a:rPr>
              <a:t>Customer Service Staff Assigned</a:t>
            </a:r>
          </a:p>
        </p:txBody>
      </p:sp>
      <p:pic>
        <p:nvPicPr>
          <p:cNvPr id="48" name="Picture 47">
            <a:extLst>
              <a:ext uri="{FF2B5EF4-FFF2-40B4-BE49-F238E27FC236}">
                <a16:creationId xmlns:a16="http://schemas.microsoft.com/office/drawing/2014/main" id="{B1272B77-B7B5-4B4E-8EFB-F642A897DA08}"/>
              </a:ext>
            </a:extLst>
          </p:cNvPr>
          <p:cNvPicPr>
            <a:picLocks noChangeAspect="1"/>
          </p:cNvPicPr>
          <p:nvPr/>
        </p:nvPicPr>
        <p:blipFill>
          <a:blip r:embed="rId4"/>
          <a:stretch>
            <a:fillRect/>
          </a:stretch>
        </p:blipFill>
        <p:spPr>
          <a:xfrm>
            <a:off x="3122029" y="5667237"/>
            <a:ext cx="340850" cy="295128"/>
          </a:xfrm>
          <a:prstGeom prst="rect">
            <a:avLst/>
          </a:prstGeom>
        </p:spPr>
      </p:pic>
      <p:pic>
        <p:nvPicPr>
          <p:cNvPr id="49" name="Picture 48">
            <a:extLst>
              <a:ext uri="{FF2B5EF4-FFF2-40B4-BE49-F238E27FC236}">
                <a16:creationId xmlns:a16="http://schemas.microsoft.com/office/drawing/2014/main" id="{629CBA9D-1064-4C13-9F9B-C4865BF3CFB8}"/>
              </a:ext>
            </a:extLst>
          </p:cNvPr>
          <p:cNvPicPr>
            <a:picLocks noChangeAspect="1"/>
          </p:cNvPicPr>
          <p:nvPr/>
        </p:nvPicPr>
        <p:blipFill>
          <a:blip r:embed="rId4"/>
          <a:stretch>
            <a:fillRect/>
          </a:stretch>
        </p:blipFill>
        <p:spPr>
          <a:xfrm>
            <a:off x="1109338" y="5667237"/>
            <a:ext cx="340850" cy="295128"/>
          </a:xfrm>
          <a:prstGeom prst="rect">
            <a:avLst/>
          </a:prstGeom>
        </p:spPr>
      </p:pic>
      <p:pic>
        <p:nvPicPr>
          <p:cNvPr id="50" name="Picture 49">
            <a:extLst>
              <a:ext uri="{FF2B5EF4-FFF2-40B4-BE49-F238E27FC236}">
                <a16:creationId xmlns:a16="http://schemas.microsoft.com/office/drawing/2014/main" id="{49F13B0B-9237-4810-980E-D005F373CCDA}"/>
              </a:ext>
            </a:extLst>
          </p:cNvPr>
          <p:cNvPicPr>
            <a:picLocks noChangeAspect="1"/>
          </p:cNvPicPr>
          <p:nvPr/>
        </p:nvPicPr>
        <p:blipFill>
          <a:blip r:embed="rId3"/>
          <a:stretch>
            <a:fillRect/>
          </a:stretch>
        </p:blipFill>
        <p:spPr>
          <a:xfrm>
            <a:off x="2696719" y="5667237"/>
            <a:ext cx="340850" cy="295128"/>
          </a:xfrm>
          <a:prstGeom prst="rect">
            <a:avLst/>
          </a:prstGeom>
          <a:ln>
            <a:solidFill>
              <a:srgbClr val="DDDDDD">
                <a:alpha val="0"/>
              </a:srgbClr>
            </a:solidFill>
          </a:ln>
        </p:spPr>
      </p:pic>
      <p:pic>
        <p:nvPicPr>
          <p:cNvPr id="51" name="Picture 50">
            <a:extLst>
              <a:ext uri="{FF2B5EF4-FFF2-40B4-BE49-F238E27FC236}">
                <a16:creationId xmlns:a16="http://schemas.microsoft.com/office/drawing/2014/main" id="{6D3D78A9-347B-46DC-B823-61DF88A6933C}"/>
              </a:ext>
            </a:extLst>
          </p:cNvPr>
          <p:cNvPicPr>
            <a:picLocks noChangeAspect="1"/>
          </p:cNvPicPr>
          <p:nvPr/>
        </p:nvPicPr>
        <p:blipFill>
          <a:blip r:embed="rId3"/>
          <a:stretch>
            <a:fillRect/>
          </a:stretch>
        </p:blipFill>
        <p:spPr>
          <a:xfrm>
            <a:off x="671760" y="5676729"/>
            <a:ext cx="340850" cy="295128"/>
          </a:xfrm>
          <a:prstGeom prst="rect">
            <a:avLst/>
          </a:prstGeom>
          <a:ln>
            <a:solidFill>
              <a:srgbClr val="DDDDDD">
                <a:alpha val="0"/>
              </a:srgbClr>
            </a:solidFill>
          </a:ln>
        </p:spPr>
      </p:pic>
      <p:pic>
        <p:nvPicPr>
          <p:cNvPr id="52" name="Picture 51">
            <a:extLst>
              <a:ext uri="{FF2B5EF4-FFF2-40B4-BE49-F238E27FC236}">
                <a16:creationId xmlns:a16="http://schemas.microsoft.com/office/drawing/2014/main" id="{E0CEB36F-71FE-4B38-B111-5E390670ABD0}"/>
              </a:ext>
            </a:extLst>
          </p:cNvPr>
          <p:cNvPicPr>
            <a:picLocks/>
          </p:cNvPicPr>
          <p:nvPr/>
        </p:nvPicPr>
        <p:blipFill>
          <a:blip r:embed="rId2"/>
          <a:stretch>
            <a:fillRect/>
          </a:stretch>
        </p:blipFill>
        <p:spPr>
          <a:xfrm>
            <a:off x="247654" y="5672804"/>
            <a:ext cx="340850" cy="295128"/>
          </a:xfrm>
          <a:prstGeom prst="rect">
            <a:avLst/>
          </a:prstGeom>
        </p:spPr>
      </p:pic>
      <p:pic>
        <p:nvPicPr>
          <p:cNvPr id="53" name="Picture 52">
            <a:extLst>
              <a:ext uri="{FF2B5EF4-FFF2-40B4-BE49-F238E27FC236}">
                <a16:creationId xmlns:a16="http://schemas.microsoft.com/office/drawing/2014/main" id="{2C933560-FFA1-4EDC-B3B5-CC24E73EC808}"/>
              </a:ext>
            </a:extLst>
          </p:cNvPr>
          <p:cNvPicPr>
            <a:picLocks/>
          </p:cNvPicPr>
          <p:nvPr/>
        </p:nvPicPr>
        <p:blipFill>
          <a:blip r:embed="rId2"/>
          <a:stretch>
            <a:fillRect/>
          </a:stretch>
        </p:blipFill>
        <p:spPr>
          <a:xfrm>
            <a:off x="2234846" y="5667237"/>
            <a:ext cx="340850" cy="295128"/>
          </a:xfrm>
          <a:prstGeom prst="rect">
            <a:avLst/>
          </a:prstGeom>
        </p:spPr>
      </p:pic>
      <p:sp>
        <p:nvSpPr>
          <p:cNvPr id="54" name="5-Point Star 53"/>
          <p:cNvSpPr/>
          <p:nvPr/>
        </p:nvSpPr>
        <p:spPr>
          <a:xfrm>
            <a:off x="3243349" y="1560860"/>
            <a:ext cx="304800" cy="259906"/>
          </a:xfrm>
          <a:prstGeom prst="star5">
            <a:avLst/>
          </a:prstGeom>
          <a:solidFill>
            <a:srgbClr val="FFC000"/>
          </a:solidFill>
          <a:ln w="25400" cap="flat">
            <a:solidFill>
              <a:schemeClr val="accent1"/>
            </a:solidFill>
            <a:prstDash val="solid"/>
            <a:round/>
          </a:ln>
          <a:effectLst>
            <a:outerShdw blurRad="190500" dist="228600" dir="2700000" rotWithShape="0">
              <a:srgbClr val="000000">
                <a:alpha val="255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Georgia"/>
              <a:ea typeface="Georgia"/>
              <a:cs typeface="Georgia"/>
              <a:sym typeface="Georgia"/>
            </a:endParaRPr>
          </a:p>
        </p:txBody>
      </p:sp>
    </p:spTree>
    <p:extLst>
      <p:ext uri="{BB962C8B-B14F-4D97-AF65-F5344CB8AC3E}">
        <p14:creationId xmlns:p14="http://schemas.microsoft.com/office/powerpoint/2010/main" val="293024896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750BEC-6D84-4AE9-A494-50D0A9CB7166}"/>
              </a:ext>
            </a:extLst>
          </p:cNvPr>
          <p:cNvSpPr/>
          <p:nvPr/>
        </p:nvSpPr>
        <p:spPr>
          <a:xfrm>
            <a:off x="685800" y="1600200"/>
            <a:ext cx="7772400" cy="3539430"/>
          </a:xfrm>
          <a:prstGeom prst="rect">
            <a:avLst/>
          </a:prstGeom>
        </p:spPr>
        <p:txBody>
          <a:bodyPr wrap="square">
            <a:spAutoFit/>
          </a:bodyPr>
          <a:lstStyle/>
          <a:p>
            <a:pPr hangingPunct="1"/>
            <a:r>
              <a:rPr lang="en-US" altLang="en-US" sz="3200">
                <a:solidFill>
                  <a:srgbClr val="1C3C69"/>
                </a:solidFill>
                <a:latin typeface="Calibri" panose="020F0502020204030204" pitchFamily="34" charset="0"/>
                <a:cs typeface="Calibri" panose="020F0502020204030204" pitchFamily="34" charset="0"/>
              </a:rPr>
              <a:t>Assistance to state and local governments, and certain private non-profit organizations, for use in the response and recovery phases following a Presidential disaster declaration.</a:t>
            </a:r>
          </a:p>
          <a:p>
            <a:pPr hangingPunct="1"/>
            <a:endParaRPr lang="en-US" altLang="en-US" sz="3200">
              <a:solidFill>
                <a:srgbClr val="1C3C69"/>
              </a:solidFill>
              <a:latin typeface="Calibri" panose="020F0502020204030204" pitchFamily="34" charset="0"/>
              <a:cs typeface="Calibri" panose="020F0502020204030204" pitchFamily="34" charset="0"/>
            </a:endParaRPr>
          </a:p>
          <a:p>
            <a:pPr hangingPunct="1"/>
            <a:r>
              <a:rPr lang="en-US" altLang="en-US" sz="3200" b="1">
                <a:solidFill>
                  <a:srgbClr val="1C3C69"/>
                </a:solidFill>
                <a:latin typeface="Calibri" panose="020F0502020204030204" pitchFamily="34" charset="0"/>
                <a:cs typeface="Calibri" panose="020F0502020204030204" pitchFamily="34" charset="0"/>
              </a:rPr>
              <a:t>PA is a reimbursement program based on eligible costs incurred.</a:t>
            </a:r>
          </a:p>
        </p:txBody>
      </p:sp>
      <p:sp>
        <p:nvSpPr>
          <p:cNvPr id="5" name="Rectangle 2">
            <a:extLst>
              <a:ext uri="{FF2B5EF4-FFF2-40B4-BE49-F238E27FC236}">
                <a16:creationId xmlns:a16="http://schemas.microsoft.com/office/drawing/2014/main" id="{4EAE8BA3-AE8E-42DA-8EFC-FF7771350BA7}"/>
              </a:ext>
            </a:extLst>
          </p:cNvPr>
          <p:cNvSpPr>
            <a:spLocks noGrp="1" noChangeArrowheads="1"/>
          </p:cNvSpPr>
          <p:nvPr>
            <p:ph type="title"/>
          </p:nvPr>
        </p:nvSpPr>
        <p:spPr>
          <a:xfrm>
            <a:off x="685800" y="533400"/>
            <a:ext cx="7848600" cy="1066800"/>
          </a:xfrm>
        </p:spPr>
        <p:txBody>
          <a:bodyPr>
            <a:normAutofit/>
          </a:bodyPr>
          <a:lstStyle/>
          <a:p>
            <a:pPr algn="ctr" defTabSz="426705" eaLnBrk="1" fontAlgn="auto" hangingPunct="1">
              <a:spcAft>
                <a:spcPts val="0"/>
              </a:spcAft>
              <a:defRPr/>
            </a:pPr>
            <a:r>
              <a:rPr lang="en-US" sz="4800" b="1">
                <a:solidFill>
                  <a:srgbClr val="1C3C69"/>
                </a:solidFill>
                <a:latin typeface="Calibri" panose="020F0502020204030204" pitchFamily="34" charset="0"/>
                <a:cs typeface="Calibri" panose="020F0502020204030204" pitchFamily="34" charset="0"/>
              </a:rPr>
              <a:t>Public</a:t>
            </a:r>
            <a:r>
              <a:rPr lang="en-US" sz="4800">
                <a:solidFill>
                  <a:srgbClr val="1C3C69"/>
                </a:solidFill>
                <a:latin typeface="Calibri" panose="020F0502020204030204" pitchFamily="34" charset="0"/>
                <a:cs typeface="Calibri" panose="020F0502020204030204" pitchFamily="34" charset="0"/>
              </a:rPr>
              <a:t> </a:t>
            </a:r>
            <a:r>
              <a:rPr lang="en-US" sz="4800" b="1">
                <a:solidFill>
                  <a:srgbClr val="1C3C69"/>
                </a:solidFill>
                <a:latin typeface="Calibri" panose="020F0502020204030204" pitchFamily="34" charset="0"/>
                <a:cs typeface="Calibri" panose="020F0502020204030204" pitchFamily="34" charset="0"/>
              </a:rPr>
              <a:t>Assistance (PA)</a:t>
            </a:r>
          </a:p>
        </p:txBody>
      </p:sp>
    </p:spTree>
    <p:extLst>
      <p:ext uri="{BB962C8B-B14F-4D97-AF65-F5344CB8AC3E}">
        <p14:creationId xmlns:p14="http://schemas.microsoft.com/office/powerpoint/2010/main" val="1909069426"/>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Arrow Connector 97">
            <a:extLst>
              <a:ext uri="{FF2B5EF4-FFF2-40B4-BE49-F238E27FC236}">
                <a16:creationId xmlns:a16="http://schemas.microsoft.com/office/drawing/2014/main" id="{EA75D805-06DD-44D8-B295-BC596CB3C715}"/>
              </a:ext>
            </a:extLst>
          </p:cNvPr>
          <p:cNvCxnSpPr>
            <a:cxnSpLocks/>
          </p:cNvCxnSpPr>
          <p:nvPr/>
        </p:nvCxnSpPr>
        <p:spPr>
          <a:xfrm>
            <a:off x="928255" y="1524000"/>
            <a:ext cx="289790"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pic>
        <p:nvPicPr>
          <p:cNvPr id="97" name="Picture 96">
            <a:extLst>
              <a:ext uri="{FF2B5EF4-FFF2-40B4-BE49-F238E27FC236}">
                <a16:creationId xmlns:a16="http://schemas.microsoft.com/office/drawing/2014/main" id="{3971FF1A-D4FF-4B66-82C9-683FFAF448D4}"/>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4484" y="1111915"/>
            <a:ext cx="845127" cy="845127"/>
          </a:xfrm>
          <a:prstGeom prst="rect">
            <a:avLst/>
          </a:prstGeom>
        </p:spPr>
      </p:pic>
      <p:cxnSp>
        <p:nvCxnSpPr>
          <p:cNvPr id="91" name="Straight Arrow Connector 90">
            <a:extLst>
              <a:ext uri="{FF2B5EF4-FFF2-40B4-BE49-F238E27FC236}">
                <a16:creationId xmlns:a16="http://schemas.microsoft.com/office/drawing/2014/main" id="{47BC003F-2236-4203-9255-4A08AB06CE81}"/>
              </a:ext>
            </a:extLst>
          </p:cNvPr>
          <p:cNvCxnSpPr/>
          <p:nvPr/>
        </p:nvCxnSpPr>
        <p:spPr>
          <a:xfrm>
            <a:off x="2431473" y="39624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cxnSp>
        <p:nvCxnSpPr>
          <p:cNvPr id="92" name="Straight Arrow Connector 91">
            <a:extLst>
              <a:ext uri="{FF2B5EF4-FFF2-40B4-BE49-F238E27FC236}">
                <a16:creationId xmlns:a16="http://schemas.microsoft.com/office/drawing/2014/main" id="{EA140074-BEF9-41BC-B27E-B5B28E70B525}"/>
              </a:ext>
            </a:extLst>
          </p:cNvPr>
          <p:cNvCxnSpPr/>
          <p:nvPr/>
        </p:nvCxnSpPr>
        <p:spPr>
          <a:xfrm>
            <a:off x="4050430" y="39624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cxnSp>
        <p:nvCxnSpPr>
          <p:cNvPr id="88" name="Straight Arrow Connector 87">
            <a:extLst>
              <a:ext uri="{FF2B5EF4-FFF2-40B4-BE49-F238E27FC236}">
                <a16:creationId xmlns:a16="http://schemas.microsoft.com/office/drawing/2014/main" id="{F9A74FAB-9609-4960-AACF-8E4C73BCDEEE}"/>
              </a:ext>
            </a:extLst>
          </p:cNvPr>
          <p:cNvCxnSpPr/>
          <p:nvPr/>
        </p:nvCxnSpPr>
        <p:spPr>
          <a:xfrm>
            <a:off x="4050430" y="15240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4480483F-8F8F-4489-BE09-F79CEAECADD1}"/>
              </a:ext>
            </a:extLst>
          </p:cNvPr>
          <p:cNvCxnSpPr/>
          <p:nvPr/>
        </p:nvCxnSpPr>
        <p:spPr>
          <a:xfrm>
            <a:off x="5593620" y="15240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cxnSp>
        <p:nvCxnSpPr>
          <p:cNvPr id="90" name="Straight Arrow Connector 89">
            <a:extLst>
              <a:ext uri="{FF2B5EF4-FFF2-40B4-BE49-F238E27FC236}">
                <a16:creationId xmlns:a16="http://schemas.microsoft.com/office/drawing/2014/main" id="{F1509777-AA82-4043-9741-8293E098D70F}"/>
              </a:ext>
            </a:extLst>
          </p:cNvPr>
          <p:cNvCxnSpPr/>
          <p:nvPr/>
        </p:nvCxnSpPr>
        <p:spPr>
          <a:xfrm>
            <a:off x="7175212" y="15240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cxnSp>
        <p:nvCxnSpPr>
          <p:cNvPr id="87" name="Straight Arrow Connector 86">
            <a:extLst>
              <a:ext uri="{FF2B5EF4-FFF2-40B4-BE49-F238E27FC236}">
                <a16:creationId xmlns:a16="http://schemas.microsoft.com/office/drawing/2014/main" id="{ABB3E55A-61B0-4A88-929E-333E003BD9E3}"/>
              </a:ext>
            </a:extLst>
          </p:cNvPr>
          <p:cNvCxnSpPr/>
          <p:nvPr/>
        </p:nvCxnSpPr>
        <p:spPr>
          <a:xfrm>
            <a:off x="2431473" y="1524000"/>
            <a:ext cx="405529" cy="0"/>
          </a:xfrm>
          <a:prstGeom prst="straightConnector1">
            <a:avLst/>
          </a:prstGeom>
          <a:noFill/>
          <a:ln w="44450" cap="flat">
            <a:solidFill>
              <a:srgbClr val="6DC5EA"/>
            </a:solidFill>
            <a:prstDash val="solid"/>
            <a:round/>
            <a:tailEnd type="triangle"/>
          </a:ln>
          <a:effectLst/>
          <a:sp3d/>
        </p:spPr>
        <p:style>
          <a:lnRef idx="0">
            <a:scrgbClr r="0" g="0" b="0"/>
          </a:lnRef>
          <a:fillRef idx="0">
            <a:scrgbClr r="0" g="0" b="0"/>
          </a:fillRef>
          <a:effectRef idx="0">
            <a:scrgbClr r="0" g="0" b="0"/>
          </a:effectRef>
          <a:fontRef idx="none"/>
        </p:style>
      </p:cxnSp>
      <p:sp>
        <p:nvSpPr>
          <p:cNvPr id="79" name="Slide Number"/>
          <p:cNvSpPr txBox="1">
            <a:spLocks noGrp="1"/>
          </p:cNvSpPr>
          <p:nvPr>
            <p:ph type="sldNum" sz="quarter" idx="2"/>
          </p:nvPr>
        </p:nvSpPr>
        <p:spPr>
          <a:xfrm>
            <a:off x="8724899" y="6423025"/>
            <a:ext cx="127001" cy="165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
        <p:nvSpPr>
          <p:cNvPr id="3" name="Title 2">
            <a:extLst>
              <a:ext uri="{FF2B5EF4-FFF2-40B4-BE49-F238E27FC236}">
                <a16:creationId xmlns:a16="http://schemas.microsoft.com/office/drawing/2014/main" id="{1EE07E30-2EFE-4B98-83F9-2C4A6B06A809}"/>
              </a:ext>
            </a:extLst>
          </p:cNvPr>
          <p:cNvSpPr>
            <a:spLocks noGrp="1"/>
          </p:cNvSpPr>
          <p:nvPr>
            <p:ph type="title"/>
          </p:nvPr>
        </p:nvSpPr>
        <p:spPr>
          <a:xfrm>
            <a:off x="185880" y="248025"/>
            <a:ext cx="2708564" cy="556635"/>
          </a:xfrm>
        </p:spPr>
        <p:txBody>
          <a:bodyPr anchor="t">
            <a:normAutofit/>
          </a:bodyPr>
          <a:lstStyle/>
          <a:p>
            <a:r>
              <a:rPr lang="en-US" sz="2800" dirty="0"/>
              <a:t>Current Process</a:t>
            </a:r>
          </a:p>
        </p:txBody>
      </p:sp>
      <p:sp>
        <p:nvSpPr>
          <p:cNvPr id="4" name="TextBox 3">
            <a:extLst>
              <a:ext uri="{FF2B5EF4-FFF2-40B4-BE49-F238E27FC236}">
                <a16:creationId xmlns:a16="http://schemas.microsoft.com/office/drawing/2014/main" id="{2C685722-8822-4E9D-926A-D6E8A0F1BC6A}"/>
              </a:ext>
            </a:extLst>
          </p:cNvPr>
          <p:cNvSpPr txBox="1"/>
          <p:nvPr/>
        </p:nvSpPr>
        <p:spPr>
          <a:xfrm>
            <a:off x="128081" y="1392897"/>
            <a:ext cx="8659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Georgia"/>
              </a:rPr>
              <a:t>DISASTER</a:t>
            </a:r>
          </a:p>
        </p:txBody>
      </p:sp>
      <p:sp>
        <p:nvSpPr>
          <p:cNvPr id="5" name="Rectangle: Rounded Corners 4">
            <a:extLst>
              <a:ext uri="{FF2B5EF4-FFF2-40B4-BE49-F238E27FC236}">
                <a16:creationId xmlns:a16="http://schemas.microsoft.com/office/drawing/2014/main" id="{33B9D9AF-6CDD-4C91-8F93-EF28505BC9A0}"/>
              </a:ext>
            </a:extLst>
          </p:cNvPr>
          <p:cNvSpPr/>
          <p:nvPr/>
        </p:nvSpPr>
        <p:spPr>
          <a:xfrm>
            <a:off x="1218045" y="1293034"/>
            <a:ext cx="1340426" cy="476724"/>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Initial Damage Assessment</a:t>
            </a:r>
          </a:p>
        </p:txBody>
      </p:sp>
      <p:sp>
        <p:nvSpPr>
          <p:cNvPr id="18" name="Rectangle: Rounded Corners 17">
            <a:extLst>
              <a:ext uri="{FF2B5EF4-FFF2-40B4-BE49-F238E27FC236}">
                <a16:creationId xmlns:a16="http://schemas.microsoft.com/office/drawing/2014/main" id="{4B806BCB-6FF6-4281-B9CA-B96DEF4F6A3E}"/>
              </a:ext>
            </a:extLst>
          </p:cNvPr>
          <p:cNvSpPr/>
          <p:nvPr/>
        </p:nvSpPr>
        <p:spPr>
          <a:xfrm>
            <a:off x="2837293" y="1293034"/>
            <a:ext cx="1340426" cy="664009"/>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Preliminary Damage Assessment</a:t>
            </a:r>
          </a:p>
        </p:txBody>
      </p:sp>
      <p:sp>
        <p:nvSpPr>
          <p:cNvPr id="19" name="Rectangle: Rounded Corners 18">
            <a:extLst>
              <a:ext uri="{FF2B5EF4-FFF2-40B4-BE49-F238E27FC236}">
                <a16:creationId xmlns:a16="http://schemas.microsoft.com/office/drawing/2014/main" id="{5FEDDCBD-D59B-4713-A6C9-13F6FBE828A8}"/>
              </a:ext>
            </a:extLst>
          </p:cNvPr>
          <p:cNvSpPr/>
          <p:nvPr/>
        </p:nvSpPr>
        <p:spPr>
          <a:xfrm>
            <a:off x="4456541" y="1293034"/>
            <a:ext cx="1340426" cy="664009"/>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Joint Preliminary Damage Assessment</a:t>
            </a:r>
          </a:p>
        </p:txBody>
      </p:sp>
      <p:sp>
        <p:nvSpPr>
          <p:cNvPr id="20" name="Rectangle: Rounded Corners 19">
            <a:extLst>
              <a:ext uri="{FF2B5EF4-FFF2-40B4-BE49-F238E27FC236}">
                <a16:creationId xmlns:a16="http://schemas.microsoft.com/office/drawing/2014/main" id="{F58725E3-4942-46C0-BC2F-E6BB4DBF7B62}"/>
              </a:ext>
            </a:extLst>
          </p:cNvPr>
          <p:cNvSpPr/>
          <p:nvPr/>
        </p:nvSpPr>
        <p:spPr>
          <a:xfrm>
            <a:off x="5993958" y="1295592"/>
            <a:ext cx="1340426" cy="1322901"/>
          </a:xfrm>
          <a:prstGeom prst="roundRect">
            <a:avLst>
              <a:gd name="adj" fmla="val 9432"/>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Project Formulation</a:t>
            </a:r>
          </a:p>
          <a:p>
            <a:pPr marL="0" marR="0" indent="0" algn="ctr" defTabSz="914400"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a:p>
            <a:pPr marL="171450" marR="0" lvl="1" indent="-1714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US" sz="8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Georgia"/>
              </a:rPr>
              <a:t>Exploratory Call</a:t>
            </a:r>
          </a:p>
          <a:p>
            <a:pPr marL="171450" marR="0" lvl="1" indent="-1714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US" sz="8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Georgia"/>
              </a:rPr>
              <a:t>Damage Inventory</a:t>
            </a:r>
          </a:p>
          <a:p>
            <a:pPr marL="171450" marR="0" lvl="1" indent="-1714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lang="en-US" sz="800" b="1" dirty="0">
                <a:solidFill>
                  <a:srgbClr val="FFFFFF"/>
                </a:solidFill>
                <a:latin typeface="Segoe UI" panose="020B0502040204020203" pitchFamily="34" charset="0"/>
                <a:cs typeface="Segoe UI" panose="020B0502040204020203" pitchFamily="34" charset="0"/>
              </a:rPr>
              <a:t>Scope Cost</a:t>
            </a:r>
          </a:p>
          <a:p>
            <a:pPr marL="171450" marR="0" lvl="1" indent="-1714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n-US" sz="800" b="1" i="0" u="none" strike="noStrike" kern="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sym typeface="Georgia"/>
              </a:rPr>
              <a:t>EHP</a:t>
            </a:r>
          </a:p>
          <a:p>
            <a:pPr marL="0" marR="0" indent="0" algn="ctr" defTabSz="914400"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p:txBody>
      </p:sp>
      <p:sp>
        <p:nvSpPr>
          <p:cNvPr id="21" name="Rectangle: Rounded Corners 20">
            <a:extLst>
              <a:ext uri="{FF2B5EF4-FFF2-40B4-BE49-F238E27FC236}">
                <a16:creationId xmlns:a16="http://schemas.microsoft.com/office/drawing/2014/main" id="{86CF1865-B4F1-427B-8B5D-78AF8D139809}"/>
              </a:ext>
            </a:extLst>
          </p:cNvPr>
          <p:cNvSpPr/>
          <p:nvPr/>
        </p:nvSpPr>
        <p:spPr>
          <a:xfrm>
            <a:off x="7580741" y="1293034"/>
            <a:ext cx="1340426" cy="476724"/>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Recipient</a:t>
            </a:r>
          </a:p>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Review</a:t>
            </a:r>
          </a:p>
        </p:txBody>
      </p:sp>
      <p:sp>
        <p:nvSpPr>
          <p:cNvPr id="22" name="Rectangle: Rounded Corners 21">
            <a:extLst>
              <a:ext uri="{FF2B5EF4-FFF2-40B4-BE49-F238E27FC236}">
                <a16:creationId xmlns:a16="http://schemas.microsoft.com/office/drawing/2014/main" id="{3D92CB24-D866-4D76-A594-5AC71701FE20}"/>
              </a:ext>
            </a:extLst>
          </p:cNvPr>
          <p:cNvSpPr/>
          <p:nvPr/>
        </p:nvSpPr>
        <p:spPr>
          <a:xfrm>
            <a:off x="1218045" y="3815572"/>
            <a:ext cx="1340426" cy="289439"/>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Obligation</a:t>
            </a:r>
          </a:p>
        </p:txBody>
      </p:sp>
      <p:sp>
        <p:nvSpPr>
          <p:cNvPr id="23" name="Rectangle: Rounded Corners 22">
            <a:extLst>
              <a:ext uri="{FF2B5EF4-FFF2-40B4-BE49-F238E27FC236}">
                <a16:creationId xmlns:a16="http://schemas.microsoft.com/office/drawing/2014/main" id="{FFB7F5F2-61A0-44E9-8607-A1C5E15D1916}"/>
              </a:ext>
            </a:extLst>
          </p:cNvPr>
          <p:cNvSpPr/>
          <p:nvPr/>
        </p:nvSpPr>
        <p:spPr>
          <a:xfrm>
            <a:off x="2837002" y="3782467"/>
            <a:ext cx="1340426" cy="1417675"/>
          </a:xfrm>
          <a:prstGeom prst="roundRect">
            <a:avLst>
              <a:gd name="adj" fmla="val 9432"/>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Post-Award</a:t>
            </a:r>
          </a:p>
          <a:p>
            <a:pPr marL="0" marR="0" indent="0" algn="ctr" defTabSz="914400"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a:p>
            <a:pPr marL="171450" lvl="1" indent="-171450">
              <a:buFont typeface="Wingdings" panose="05000000000000000000" pitchFamily="2" charset="2"/>
              <a:buChar char="§"/>
            </a:pPr>
            <a:r>
              <a:rPr lang="en-US" sz="800" b="1" dirty="0">
                <a:solidFill>
                  <a:srgbClr val="FFFFFF"/>
                </a:solidFill>
                <a:latin typeface="Segoe UI" panose="020B0502040204020203" pitchFamily="34" charset="0"/>
                <a:cs typeface="Segoe UI" panose="020B0502040204020203" pitchFamily="34" charset="0"/>
              </a:rPr>
              <a:t>Implementation</a:t>
            </a:r>
          </a:p>
          <a:p>
            <a:pPr marL="171450" lvl="1" indent="-171450">
              <a:buFont typeface="Wingdings" panose="05000000000000000000" pitchFamily="2" charset="2"/>
              <a:buChar char="§"/>
            </a:pPr>
            <a:r>
              <a:rPr lang="en-US" sz="800" b="1" dirty="0">
                <a:solidFill>
                  <a:srgbClr val="FFFFFF"/>
                </a:solidFill>
                <a:latin typeface="Segoe UI" panose="020B0502040204020203" pitchFamily="34" charset="0"/>
                <a:cs typeface="Segoe UI" panose="020B0502040204020203" pitchFamily="34" charset="0"/>
              </a:rPr>
              <a:t>Quarterly Reports</a:t>
            </a:r>
          </a:p>
          <a:p>
            <a:pPr marL="171450" lvl="1" indent="-171450">
              <a:buFont typeface="Wingdings" panose="05000000000000000000" pitchFamily="2" charset="2"/>
              <a:buChar char="§"/>
            </a:pPr>
            <a:r>
              <a:rPr kumimoji="0" lang="en-US" sz="8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Reimbursement Requests</a:t>
            </a:r>
          </a:p>
          <a:p>
            <a:pPr marL="171450" lvl="1" indent="-171450">
              <a:buFont typeface="Wingdings" panose="05000000000000000000" pitchFamily="2" charset="2"/>
              <a:buChar char="§"/>
            </a:pPr>
            <a:r>
              <a:rPr lang="en-US" sz="800" b="1" dirty="0">
                <a:solidFill>
                  <a:srgbClr val="FFFFFF"/>
                </a:solidFill>
                <a:latin typeface="Segoe UI" panose="020B0502040204020203" pitchFamily="34" charset="0"/>
                <a:cs typeface="Segoe UI" panose="020B0502040204020203" pitchFamily="34" charset="0"/>
              </a:rPr>
              <a:t>Scope Changes</a:t>
            </a:r>
          </a:p>
          <a:p>
            <a:pPr marL="171450" lvl="1" indent="-171450">
              <a:buFont typeface="Wingdings" panose="05000000000000000000" pitchFamily="2" charset="2"/>
              <a:buChar char="§"/>
            </a:pPr>
            <a:r>
              <a:rPr kumimoji="0" lang="en-US" sz="8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Extensions</a:t>
            </a:r>
            <a:endParaRPr lang="en-US" sz="800" b="1" dirty="0">
              <a:solidFill>
                <a:srgbClr val="FFFFFF"/>
              </a:solidFill>
              <a:latin typeface="Segoe UI" panose="020B0502040204020203" pitchFamily="34" charset="0"/>
              <a:cs typeface="Segoe UI" panose="020B0502040204020203" pitchFamily="34" charset="0"/>
            </a:endParaRPr>
          </a:p>
          <a:p>
            <a:pPr marL="171450" lvl="1" indent="-171450">
              <a:buFont typeface="Wingdings" panose="05000000000000000000" pitchFamily="2" charset="2"/>
              <a:buChar char="§"/>
            </a:pPr>
            <a:r>
              <a:rPr kumimoji="0" lang="en-US" sz="8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Cost Overruns</a:t>
            </a:r>
          </a:p>
        </p:txBody>
      </p:sp>
      <p:sp>
        <p:nvSpPr>
          <p:cNvPr id="24" name="Rectangle: Rounded Corners 23">
            <a:extLst>
              <a:ext uri="{FF2B5EF4-FFF2-40B4-BE49-F238E27FC236}">
                <a16:creationId xmlns:a16="http://schemas.microsoft.com/office/drawing/2014/main" id="{240CAC8C-F463-44FF-8805-8CC935949668}"/>
              </a:ext>
            </a:extLst>
          </p:cNvPr>
          <p:cNvSpPr/>
          <p:nvPr/>
        </p:nvSpPr>
        <p:spPr>
          <a:xfrm>
            <a:off x="4455959" y="3798545"/>
            <a:ext cx="1340426" cy="612932"/>
          </a:xfrm>
          <a:prstGeom prst="roundRect">
            <a:avLst/>
          </a:prstGeom>
          <a:solidFill>
            <a:srgbClr val="173963"/>
          </a:solidFill>
          <a:ln w="25400" cap="flat">
            <a:noFill/>
            <a:prstDash val="solid"/>
            <a:round/>
          </a:ln>
          <a:effectLst>
            <a:outerShdw blurRad="25400" dist="254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Closeout</a:t>
            </a:r>
          </a:p>
          <a:p>
            <a:pPr marL="0" marR="0" indent="0" algn="ctr" defTabSz="914400"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a:p>
            <a:pPr marL="171450" lvl="1" indent="-171450">
              <a:buFont typeface="Wingdings" panose="05000000000000000000" pitchFamily="2" charset="2"/>
              <a:buChar char="§"/>
            </a:pPr>
            <a:r>
              <a:rPr lang="en-US" sz="800" b="1" dirty="0">
                <a:solidFill>
                  <a:srgbClr val="FFFFFF"/>
                </a:solidFill>
                <a:latin typeface="Segoe UI" panose="020B0502040204020203" pitchFamily="34" charset="0"/>
                <a:cs typeface="Segoe UI" panose="020B0502040204020203" pitchFamily="34" charset="0"/>
              </a:rPr>
              <a:t>Final Inspection</a:t>
            </a:r>
            <a:endParaRPr kumimoji="0" lang="en-US" sz="11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p:txBody>
      </p:sp>
      <p:sp>
        <p:nvSpPr>
          <p:cNvPr id="31" name="Rectangle: Rounded Corners 30">
            <a:extLst>
              <a:ext uri="{FF2B5EF4-FFF2-40B4-BE49-F238E27FC236}">
                <a16:creationId xmlns:a16="http://schemas.microsoft.com/office/drawing/2014/main" id="{FEA10294-FD30-43CF-9A57-DA2C9CD3B455}"/>
              </a:ext>
            </a:extLst>
          </p:cNvPr>
          <p:cNvSpPr/>
          <p:nvPr/>
        </p:nvSpPr>
        <p:spPr>
          <a:xfrm>
            <a:off x="1218045" y="2118787"/>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a:t>
            </a:r>
          </a:p>
        </p:txBody>
      </p:sp>
      <p:sp>
        <p:nvSpPr>
          <p:cNvPr id="32" name="Rectangle: Rounded Corners 31">
            <a:extLst>
              <a:ext uri="{FF2B5EF4-FFF2-40B4-BE49-F238E27FC236}">
                <a16:creationId xmlns:a16="http://schemas.microsoft.com/office/drawing/2014/main" id="{10ABF7DC-D043-478F-9688-3D92B20DE82C}"/>
              </a:ext>
            </a:extLst>
          </p:cNvPr>
          <p:cNvSpPr/>
          <p:nvPr/>
        </p:nvSpPr>
        <p:spPr>
          <a:xfrm>
            <a:off x="2837002" y="2118787"/>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a:t>
            </a:r>
          </a:p>
        </p:txBody>
      </p:sp>
      <p:sp>
        <p:nvSpPr>
          <p:cNvPr id="33" name="Rectangle: Rounded Corners 32">
            <a:extLst>
              <a:ext uri="{FF2B5EF4-FFF2-40B4-BE49-F238E27FC236}">
                <a16:creationId xmlns:a16="http://schemas.microsoft.com/office/drawing/2014/main" id="{4E5B1438-EF5A-44EA-B981-20E3CBE81546}"/>
              </a:ext>
            </a:extLst>
          </p:cNvPr>
          <p:cNvSpPr/>
          <p:nvPr/>
        </p:nvSpPr>
        <p:spPr>
          <a:xfrm>
            <a:off x="4455959" y="2118787"/>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 + FEMA</a:t>
            </a:r>
          </a:p>
        </p:txBody>
      </p:sp>
      <p:sp>
        <p:nvSpPr>
          <p:cNvPr id="34" name="Rectangle: Rounded Corners 33">
            <a:extLst>
              <a:ext uri="{FF2B5EF4-FFF2-40B4-BE49-F238E27FC236}">
                <a16:creationId xmlns:a16="http://schemas.microsoft.com/office/drawing/2014/main" id="{E6D1FD13-5DC8-4499-B9AF-BFCD98231688}"/>
              </a:ext>
            </a:extLst>
          </p:cNvPr>
          <p:cNvSpPr/>
          <p:nvPr/>
        </p:nvSpPr>
        <p:spPr>
          <a:xfrm>
            <a:off x="5993958" y="2740652"/>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 + FEMA</a:t>
            </a:r>
          </a:p>
        </p:txBody>
      </p:sp>
      <p:sp>
        <p:nvSpPr>
          <p:cNvPr id="35" name="Rectangle: Rounded Corners 34">
            <a:extLst>
              <a:ext uri="{FF2B5EF4-FFF2-40B4-BE49-F238E27FC236}">
                <a16:creationId xmlns:a16="http://schemas.microsoft.com/office/drawing/2014/main" id="{AA790399-81F0-4445-96CA-7651B91F789A}"/>
              </a:ext>
            </a:extLst>
          </p:cNvPr>
          <p:cNvSpPr/>
          <p:nvPr/>
        </p:nvSpPr>
        <p:spPr>
          <a:xfrm>
            <a:off x="7584204" y="2118787"/>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a:t>
            </a:r>
          </a:p>
        </p:txBody>
      </p:sp>
      <p:cxnSp>
        <p:nvCxnSpPr>
          <p:cNvPr id="28" name="Straight Connector 27">
            <a:extLst>
              <a:ext uri="{FF2B5EF4-FFF2-40B4-BE49-F238E27FC236}">
                <a16:creationId xmlns:a16="http://schemas.microsoft.com/office/drawing/2014/main" id="{CAD4330E-AE41-4878-A201-C2AA0D81704F}"/>
              </a:ext>
            </a:extLst>
          </p:cNvPr>
          <p:cNvCxnSpPr>
            <a:cxnSpLocks/>
            <a:stCxn id="5" idx="2"/>
            <a:endCxn id="31" idx="0"/>
          </p:cNvCxnSpPr>
          <p:nvPr/>
        </p:nvCxnSpPr>
        <p:spPr>
          <a:xfrm>
            <a:off x="1888258" y="1769758"/>
            <a:ext cx="0" cy="349029"/>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B4B65C68-5BC0-42E7-B6C2-DBB6D588AB69}"/>
              </a:ext>
            </a:extLst>
          </p:cNvPr>
          <p:cNvCxnSpPr>
            <a:cxnSpLocks/>
            <a:stCxn id="18" idx="2"/>
            <a:endCxn id="32" idx="0"/>
          </p:cNvCxnSpPr>
          <p:nvPr/>
        </p:nvCxnSpPr>
        <p:spPr>
          <a:xfrm flipH="1">
            <a:off x="3507215" y="1957043"/>
            <a:ext cx="291" cy="161744"/>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E9B0FF73-35B4-41E3-B556-975352ADCA69}"/>
              </a:ext>
            </a:extLst>
          </p:cNvPr>
          <p:cNvCxnSpPr>
            <a:cxnSpLocks/>
            <a:stCxn id="19" idx="2"/>
            <a:endCxn id="33" idx="0"/>
          </p:cNvCxnSpPr>
          <p:nvPr/>
        </p:nvCxnSpPr>
        <p:spPr>
          <a:xfrm flipH="1">
            <a:off x="5126172" y="1957043"/>
            <a:ext cx="582" cy="161744"/>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A6C64695-4D43-4D66-ADEE-C1C083D6F157}"/>
              </a:ext>
            </a:extLst>
          </p:cNvPr>
          <p:cNvCxnSpPr>
            <a:cxnSpLocks/>
          </p:cNvCxnSpPr>
          <p:nvPr/>
        </p:nvCxnSpPr>
        <p:spPr>
          <a:xfrm>
            <a:off x="6685676" y="1769758"/>
            <a:ext cx="0" cy="349029"/>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BD10D788-9FEF-4190-B071-72304842351C}"/>
              </a:ext>
            </a:extLst>
          </p:cNvPr>
          <p:cNvCxnSpPr>
            <a:cxnSpLocks/>
            <a:stCxn id="21" idx="2"/>
            <a:endCxn id="35" idx="0"/>
          </p:cNvCxnSpPr>
          <p:nvPr/>
        </p:nvCxnSpPr>
        <p:spPr>
          <a:xfrm>
            <a:off x="8250954" y="1769758"/>
            <a:ext cx="3463" cy="349029"/>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sp>
        <p:nvSpPr>
          <p:cNvPr id="45" name="Rectangle: Rounded Corners 44">
            <a:extLst>
              <a:ext uri="{FF2B5EF4-FFF2-40B4-BE49-F238E27FC236}">
                <a16:creationId xmlns:a16="http://schemas.microsoft.com/office/drawing/2014/main" id="{95C55887-47F8-4BC6-8BFE-BD4E2AAD863B}"/>
              </a:ext>
            </a:extLst>
          </p:cNvPr>
          <p:cNvSpPr/>
          <p:nvPr/>
        </p:nvSpPr>
        <p:spPr>
          <a:xfrm>
            <a:off x="1218045" y="5455529"/>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FEMA</a:t>
            </a:r>
          </a:p>
        </p:txBody>
      </p:sp>
      <p:sp>
        <p:nvSpPr>
          <p:cNvPr id="46" name="Rectangle: Rounded Corners 45">
            <a:extLst>
              <a:ext uri="{FF2B5EF4-FFF2-40B4-BE49-F238E27FC236}">
                <a16:creationId xmlns:a16="http://schemas.microsoft.com/office/drawing/2014/main" id="{5CE53377-BB78-468E-8513-F6CD7BFADC37}"/>
              </a:ext>
            </a:extLst>
          </p:cNvPr>
          <p:cNvSpPr/>
          <p:nvPr/>
        </p:nvSpPr>
        <p:spPr>
          <a:xfrm>
            <a:off x="2837002" y="5455529"/>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a:t>
            </a:r>
          </a:p>
        </p:txBody>
      </p:sp>
      <p:sp>
        <p:nvSpPr>
          <p:cNvPr id="47" name="Rectangle: Rounded Corners 46">
            <a:extLst>
              <a:ext uri="{FF2B5EF4-FFF2-40B4-BE49-F238E27FC236}">
                <a16:creationId xmlns:a16="http://schemas.microsoft.com/office/drawing/2014/main" id="{8CE537DA-A77C-46DD-914A-37B2FAD37F52}"/>
              </a:ext>
            </a:extLst>
          </p:cNvPr>
          <p:cNvSpPr/>
          <p:nvPr/>
        </p:nvSpPr>
        <p:spPr>
          <a:xfrm>
            <a:off x="4455959" y="5455529"/>
            <a:ext cx="1340426"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rPr>
              <a:t>VDEM + FEMA</a:t>
            </a:r>
          </a:p>
        </p:txBody>
      </p:sp>
      <p:cxnSp>
        <p:nvCxnSpPr>
          <p:cNvPr id="54" name="Straight Connector 53">
            <a:extLst>
              <a:ext uri="{FF2B5EF4-FFF2-40B4-BE49-F238E27FC236}">
                <a16:creationId xmlns:a16="http://schemas.microsoft.com/office/drawing/2014/main" id="{A5802792-19B8-4F68-9FAE-8B73EB35B7A4}"/>
              </a:ext>
            </a:extLst>
          </p:cNvPr>
          <p:cNvCxnSpPr>
            <a:stCxn id="22" idx="2"/>
            <a:endCxn id="45" idx="0"/>
          </p:cNvCxnSpPr>
          <p:nvPr/>
        </p:nvCxnSpPr>
        <p:spPr>
          <a:xfrm>
            <a:off x="1888258" y="4105011"/>
            <a:ext cx="0" cy="1350518"/>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67" name="Straight Connector 66">
            <a:extLst>
              <a:ext uri="{FF2B5EF4-FFF2-40B4-BE49-F238E27FC236}">
                <a16:creationId xmlns:a16="http://schemas.microsoft.com/office/drawing/2014/main" id="{59359D55-9EB4-4A51-88DC-B21FDA706101}"/>
              </a:ext>
            </a:extLst>
          </p:cNvPr>
          <p:cNvCxnSpPr>
            <a:cxnSpLocks/>
            <a:stCxn id="20" idx="2"/>
            <a:endCxn id="34" idx="0"/>
          </p:cNvCxnSpPr>
          <p:nvPr/>
        </p:nvCxnSpPr>
        <p:spPr>
          <a:xfrm>
            <a:off x="6664171" y="2618493"/>
            <a:ext cx="0" cy="122159"/>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70" name="Straight Connector 69">
            <a:extLst>
              <a:ext uri="{FF2B5EF4-FFF2-40B4-BE49-F238E27FC236}">
                <a16:creationId xmlns:a16="http://schemas.microsoft.com/office/drawing/2014/main" id="{9DF8BDFF-0615-4DF3-B42F-6D851CD7A59E}"/>
              </a:ext>
            </a:extLst>
          </p:cNvPr>
          <p:cNvCxnSpPr>
            <a:cxnSpLocks/>
            <a:stCxn id="23" idx="2"/>
            <a:endCxn id="46" idx="0"/>
          </p:cNvCxnSpPr>
          <p:nvPr/>
        </p:nvCxnSpPr>
        <p:spPr>
          <a:xfrm>
            <a:off x="3507215" y="5200142"/>
            <a:ext cx="0" cy="255387"/>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cxnSp>
        <p:nvCxnSpPr>
          <p:cNvPr id="82" name="Connector: Elbow 81">
            <a:extLst>
              <a:ext uri="{FF2B5EF4-FFF2-40B4-BE49-F238E27FC236}">
                <a16:creationId xmlns:a16="http://schemas.microsoft.com/office/drawing/2014/main" id="{152F6B43-A740-4095-B325-2B4E14F5695A}"/>
              </a:ext>
            </a:extLst>
          </p:cNvPr>
          <p:cNvCxnSpPr>
            <a:stCxn id="35" idx="2"/>
            <a:endCxn id="22" idx="0"/>
          </p:cNvCxnSpPr>
          <p:nvPr/>
        </p:nvCxnSpPr>
        <p:spPr>
          <a:xfrm rot="5400000">
            <a:off x="4350639" y="-88206"/>
            <a:ext cx="1441398" cy="6366159"/>
          </a:xfrm>
          <a:prstGeom prst="bentConnector3">
            <a:avLst>
              <a:gd name="adj1" fmla="val 61534"/>
            </a:avLst>
          </a:prstGeom>
          <a:noFill/>
          <a:ln w="25400" cap="flat">
            <a:solidFill>
              <a:srgbClr val="6DC5EA"/>
            </a:solidFill>
            <a:prstDash val="solid"/>
            <a:round/>
            <a:tailEnd type="triangle" w="lg" len="lg"/>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EC193DC4-8A24-42C5-974C-ECADA418B9E1}"/>
              </a:ext>
            </a:extLst>
          </p:cNvPr>
          <p:cNvCxnSpPr>
            <a:cxnSpLocks/>
            <a:stCxn id="24" idx="2"/>
            <a:endCxn id="47" idx="0"/>
          </p:cNvCxnSpPr>
          <p:nvPr/>
        </p:nvCxnSpPr>
        <p:spPr>
          <a:xfrm>
            <a:off x="5126172" y="4411477"/>
            <a:ext cx="0" cy="1044052"/>
          </a:xfrm>
          <a:prstGeom prst="line">
            <a:avLst/>
          </a:prstGeom>
          <a:noFill/>
          <a:ln w="19050" cap="flat">
            <a:solidFill>
              <a:schemeClr val="accent1"/>
            </a:solidFill>
            <a:prstDash val="sysDot"/>
            <a:round/>
          </a:ln>
          <a:effectLst/>
          <a:sp3d/>
        </p:spPr>
        <p:style>
          <a:lnRef idx="0">
            <a:scrgbClr r="0" g="0" b="0"/>
          </a:lnRef>
          <a:fillRef idx="0">
            <a:scrgbClr r="0" g="0" b="0"/>
          </a:fillRef>
          <a:effectRef idx="0">
            <a:scrgbClr r="0" g="0" b="0"/>
          </a:effectRef>
          <a:fontRef idx="none"/>
        </p:style>
      </p:cxnSp>
      <p:grpSp>
        <p:nvGrpSpPr>
          <p:cNvPr id="2" name="Group 1">
            <a:extLst>
              <a:ext uri="{FF2B5EF4-FFF2-40B4-BE49-F238E27FC236}">
                <a16:creationId xmlns:a16="http://schemas.microsoft.com/office/drawing/2014/main" id="{E9503917-0355-4C23-A464-AF6B94E1C410}"/>
              </a:ext>
            </a:extLst>
          </p:cNvPr>
          <p:cNvGrpSpPr/>
          <p:nvPr/>
        </p:nvGrpSpPr>
        <p:grpSpPr>
          <a:xfrm>
            <a:off x="6805536" y="5385087"/>
            <a:ext cx="1814518" cy="369330"/>
            <a:chOff x="6805536" y="5385087"/>
            <a:chExt cx="1814518" cy="369330"/>
          </a:xfrm>
        </p:grpSpPr>
        <p:sp>
          <p:nvSpPr>
            <p:cNvPr id="42" name="Rectangle: Rounded Corners 41">
              <a:extLst>
                <a:ext uri="{FF2B5EF4-FFF2-40B4-BE49-F238E27FC236}">
                  <a16:creationId xmlns:a16="http://schemas.microsoft.com/office/drawing/2014/main" id="{4D3C7EF9-0D23-404F-B45A-CF992E8E64AF}"/>
                </a:ext>
              </a:extLst>
            </p:cNvPr>
            <p:cNvSpPr/>
            <p:nvPr/>
          </p:nvSpPr>
          <p:spPr>
            <a:xfrm>
              <a:off x="6805536" y="5442059"/>
              <a:ext cx="297015" cy="255387"/>
            </a:xfrm>
            <a:prstGeom prst="roundRect">
              <a:avLst/>
            </a:prstGeom>
            <a:solidFill>
              <a:schemeClr val="tx2">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900" b="1" i="0" u="none" strike="noStrike" cap="none" spc="0" normalizeH="0" baseline="0" dirty="0">
                <a:ln>
                  <a:noFill/>
                </a:ln>
                <a:solidFill>
                  <a:srgbClr val="FFFFFF"/>
                </a:solidFill>
                <a:effectLst/>
                <a:uFillTx/>
                <a:latin typeface="Segoe UI" panose="020B0502040204020203" pitchFamily="34" charset="0"/>
                <a:cs typeface="Segoe UI" panose="020B0502040204020203" pitchFamily="34" charset="0"/>
                <a:sym typeface="Georgia"/>
              </a:endParaRPr>
            </a:p>
          </p:txBody>
        </p:sp>
        <p:sp>
          <p:nvSpPr>
            <p:cNvPr id="43" name="TextBox 42">
              <a:extLst>
                <a:ext uri="{FF2B5EF4-FFF2-40B4-BE49-F238E27FC236}">
                  <a16:creationId xmlns:a16="http://schemas.microsoft.com/office/drawing/2014/main" id="{72B85607-E16C-47AB-8DE8-B3CDD6636C6F}"/>
                </a:ext>
              </a:extLst>
            </p:cNvPr>
            <p:cNvSpPr txBox="1"/>
            <p:nvPr/>
          </p:nvSpPr>
          <p:spPr>
            <a:xfrm>
              <a:off x="7279641" y="5385087"/>
              <a:ext cx="13404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Georgia"/>
                </a:rPr>
                <a:t>Applicant Main Point of Contact</a:t>
              </a:r>
            </a:p>
          </p:txBody>
        </p:sp>
        <p:sp>
          <p:nvSpPr>
            <p:cNvPr id="44" name="TextBox 43">
              <a:extLst>
                <a:ext uri="{FF2B5EF4-FFF2-40B4-BE49-F238E27FC236}">
                  <a16:creationId xmlns:a16="http://schemas.microsoft.com/office/drawing/2014/main" id="{C3595238-72CB-4CA2-9063-FC14036B8FC8}"/>
                </a:ext>
              </a:extLst>
            </p:cNvPr>
            <p:cNvSpPr txBox="1"/>
            <p:nvPr/>
          </p:nvSpPr>
          <p:spPr>
            <a:xfrm>
              <a:off x="7118495" y="5437728"/>
              <a:ext cx="145202"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900" i="0" u="none" strike="noStrike" cap="none" spc="0" normalizeH="0" baseline="0" dirty="0">
                  <a:ln>
                    <a:noFill/>
                  </a:ln>
                  <a:solidFill>
                    <a:schemeClr val="tx1"/>
                  </a:solidFill>
                  <a:effectLst/>
                  <a:uFillTx/>
                  <a:latin typeface="Segoe UI" panose="020B0502040204020203" pitchFamily="34" charset="0"/>
                  <a:cs typeface="Segoe UI" panose="020B0502040204020203" pitchFamily="34" charset="0"/>
                  <a:sym typeface="Georgia"/>
                </a:rPr>
                <a:t>=</a:t>
              </a:r>
            </a:p>
          </p:txBody>
        </p:sp>
      </p:grpSp>
    </p:spTree>
    <p:extLst>
      <p:ext uri="{BB962C8B-B14F-4D97-AF65-F5344CB8AC3E}">
        <p14:creationId xmlns:p14="http://schemas.microsoft.com/office/powerpoint/2010/main" val="353890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B79CB8-5141-42F2-A607-9895472A9592}"/>
              </a:ext>
            </a:extLst>
          </p:cNvPr>
          <p:cNvSpPr txBox="1">
            <a:spLocks noChangeArrowheads="1"/>
          </p:cNvSpPr>
          <p:nvPr/>
        </p:nvSpPr>
        <p:spPr bwMode="auto">
          <a:xfrm>
            <a:off x="457200" y="292100"/>
            <a:ext cx="8229600" cy="1079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TYPES OF PROJECTS</a:t>
            </a:r>
          </a:p>
        </p:txBody>
      </p:sp>
      <p:sp>
        <p:nvSpPr>
          <p:cNvPr id="3" name="Rectangle 3">
            <a:extLst>
              <a:ext uri="{FF2B5EF4-FFF2-40B4-BE49-F238E27FC236}">
                <a16:creationId xmlns:a16="http://schemas.microsoft.com/office/drawing/2014/main" id="{8BF2DD3A-527E-4240-9EF0-0B8504E28872}"/>
              </a:ext>
            </a:extLst>
          </p:cNvPr>
          <p:cNvSpPr txBox="1">
            <a:spLocks noChangeArrowheads="1"/>
          </p:cNvSpPr>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F5F5F"/>
              </a:buClr>
              <a:buSzPct val="120000"/>
              <a:buFont typeface="Wingdings" charset="2"/>
              <a:buChar char="§"/>
              <a:tabLst/>
              <a:defRPr/>
            </a:pPr>
            <a:r>
              <a:rPr kumimoji="0" lang="en-US" sz="3600" b="0" i="0" u="none" strike="noStrike" kern="0" cap="none" spc="0" normalizeH="0" baseline="0" noProof="0">
                <a:ln>
                  <a:noFill/>
                </a:ln>
                <a:solidFill>
                  <a:srgbClr val="1F497D"/>
                </a:solidFill>
                <a:effectLst/>
                <a:uLnTx/>
                <a:uFillTx/>
                <a:latin typeface="Calibri" panose="020F0502020204030204" pitchFamily="34" charset="0"/>
                <a:ea typeface="+mn-ea"/>
                <a:cs typeface="+mn-cs"/>
              </a:rPr>
              <a:t>TWO TYPES</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Char char="–"/>
              <a:tabLst/>
              <a:defRPr/>
            </a:pPr>
            <a:r>
              <a:rPr kumimoji="0" lang="en-US" sz="3600" b="0" i="0" u="none" strike="noStrike" kern="0" cap="none" spc="0" normalizeH="0" baseline="0" noProof="0">
                <a:ln>
                  <a:noFill/>
                </a:ln>
                <a:solidFill>
                  <a:srgbClr val="1F497D"/>
                </a:solidFill>
                <a:effectLst/>
                <a:uLnTx/>
                <a:uFillTx/>
                <a:latin typeface="Calibri" panose="020F0502020204030204" pitchFamily="34" charset="0"/>
              </a:rPr>
              <a:t>Small</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Char char="–"/>
              <a:tabLst/>
              <a:defRPr/>
            </a:pPr>
            <a:r>
              <a:rPr kumimoji="0" lang="en-US" sz="3600" b="0" i="0" u="none" strike="noStrike" kern="0" cap="none" spc="0" normalizeH="0" baseline="0" noProof="0">
                <a:ln>
                  <a:noFill/>
                </a:ln>
                <a:solidFill>
                  <a:srgbClr val="1F497D"/>
                </a:solidFill>
                <a:effectLst/>
                <a:uLnTx/>
                <a:uFillTx/>
                <a:latin typeface="Calibri" panose="020F0502020204030204" pitchFamily="34" charset="0"/>
              </a:rPr>
              <a:t>Large</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None/>
              <a:tabLst/>
              <a:defRPr/>
            </a:pPr>
            <a:endParaRPr kumimoji="0" lang="en-US" sz="2400" b="0" i="0" u="none" strike="noStrike" kern="0" cap="none" spc="0" normalizeH="0" baseline="0" noProof="0">
              <a:ln>
                <a:noFill/>
              </a:ln>
              <a:solidFill>
                <a:srgbClr val="1F497D"/>
              </a:solidFill>
              <a:effectLst/>
              <a:uLnTx/>
              <a:uFillTx/>
              <a:latin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None/>
              <a:tabLst/>
              <a:defRPr/>
            </a:pPr>
            <a:r>
              <a:rPr kumimoji="0" lang="en-US" sz="3600" b="0" i="0" u="none" strike="noStrike" kern="0" cap="none" spc="0" normalizeH="0" baseline="0" noProof="0">
                <a:ln>
                  <a:noFill/>
                </a:ln>
                <a:solidFill>
                  <a:srgbClr val="1F497D"/>
                </a:solidFill>
                <a:effectLst/>
                <a:uLnTx/>
                <a:uFillTx/>
                <a:latin typeface="Calibri" panose="020F0502020204030204" pitchFamily="34" charset="0"/>
              </a:rPr>
              <a:t>Determined by $ amount tied to</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None/>
              <a:tabLst/>
              <a:defRPr/>
            </a:pPr>
            <a:r>
              <a:rPr kumimoji="0" lang="en-US" sz="3600" b="0" i="0" u="none" strike="noStrike" kern="0" cap="none" spc="0" normalizeH="0" baseline="0" noProof="0">
                <a:ln>
                  <a:noFill/>
                </a:ln>
                <a:solidFill>
                  <a:srgbClr val="1F497D"/>
                </a:solidFill>
                <a:effectLst/>
                <a:uLnTx/>
                <a:uFillTx/>
                <a:latin typeface="Calibri" panose="020F0502020204030204" pitchFamily="34" charset="0"/>
              </a:rPr>
              <a:t>completion of “Scope of Work”</a:t>
            </a:r>
          </a:p>
          <a:p>
            <a:pPr marL="742950" marR="0" lvl="1" indent="-285750" algn="l" defTabSz="914400" rtl="0" eaLnBrk="1" fontAlgn="base" latinLnBrk="0" hangingPunct="1">
              <a:lnSpc>
                <a:spcPct val="100000"/>
              </a:lnSpc>
              <a:spcBef>
                <a:spcPct val="20000"/>
              </a:spcBef>
              <a:spcAft>
                <a:spcPct val="0"/>
              </a:spcAft>
              <a:buClrTx/>
              <a:buSzTx/>
              <a:buFont typeface="Tahoma" pitchFamily="34" charset="0"/>
              <a:buNone/>
              <a:tabLst/>
              <a:defRPr/>
            </a:pPr>
            <a:endParaRPr kumimoji="0" lang="en-US" sz="3600" b="0" i="0" u="none" strike="noStrike" kern="0" cap="none" spc="0" normalizeH="0" baseline="0" noProof="0">
              <a:ln>
                <a:noFill/>
              </a:ln>
              <a:solidFill>
                <a:srgbClr val="1F497D"/>
              </a:solidFill>
              <a:effectLst/>
              <a:uLnTx/>
              <a:uFillTx/>
              <a:latin typeface="Calibri" panose="020F0502020204030204" pitchFamily="34" charset="0"/>
            </a:endParaRPr>
          </a:p>
        </p:txBody>
      </p:sp>
    </p:spTree>
    <p:extLst>
      <p:ext uri="{BB962C8B-B14F-4D97-AF65-F5344CB8AC3E}">
        <p14:creationId xmlns:p14="http://schemas.microsoft.com/office/powerpoint/2010/main" val="15722629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405755-B051-4D5B-896A-7F4015210B81}"/>
              </a:ext>
            </a:extLst>
          </p:cNvPr>
          <p:cNvSpPr txBox="1">
            <a:spLocks noChangeArrowheads="1"/>
          </p:cNvSpPr>
          <p:nvPr/>
        </p:nvSpPr>
        <p:spPr bwMode="auto">
          <a:xfrm>
            <a:off x="457200" y="762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
            </a:r>
            <a:b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b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Small Project Thresholds</a:t>
            </a:r>
          </a:p>
        </p:txBody>
      </p:sp>
      <p:sp>
        <p:nvSpPr>
          <p:cNvPr id="3" name="Rectangle 3">
            <a:extLst>
              <a:ext uri="{FF2B5EF4-FFF2-40B4-BE49-F238E27FC236}">
                <a16:creationId xmlns:a16="http://schemas.microsoft.com/office/drawing/2014/main" id="{5A4A0171-EE0D-4FB6-9FAA-6FA7500C7F4A}"/>
              </a:ext>
            </a:extLst>
          </p:cNvPr>
          <p:cNvSpPr txBox="1">
            <a:spLocks noChangeArrowheads="1"/>
          </p:cNvSpPr>
          <p:nvPr/>
        </p:nvSpPr>
        <p:spPr bwMode="auto">
          <a:xfrm>
            <a:off x="457200" y="1143000"/>
            <a:ext cx="82296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90000"/>
              </a:lnSpc>
              <a:spcBef>
                <a:spcPct val="20000"/>
              </a:spcBef>
              <a:spcAft>
                <a:spcPct val="0"/>
              </a:spcAft>
              <a:buClr>
                <a:srgbClr val="5F5F5F"/>
              </a:buClr>
              <a:buSzPct val="120000"/>
              <a:buFontTx/>
              <a:buNone/>
              <a:tabLst/>
              <a:defRPr/>
            </a:pPr>
            <a:endParaRPr kumimoji="0" lang="en-US" sz="2800" b="1" i="0" u="sng"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eaLnBrk="1" hangingPunct="1">
              <a:lnSpc>
                <a:spcPct val="90000"/>
              </a:lnSpc>
              <a:buClr>
                <a:srgbClr val="5F5F5F"/>
              </a:buClr>
              <a:buSzTx/>
              <a:buFont typeface="Wingdings" pitchFamily="2" charset="2"/>
              <a:buChar char="§"/>
              <a:defRPr/>
            </a:pPr>
            <a:r>
              <a:rPr kumimoji="0" lang="en-US" sz="3200" b="1" i="0" u="none" strike="noStrike" kern="0" cap="none" spc="0" normalizeH="0" baseline="0" noProof="0" dirty="0">
                <a:ln>
                  <a:noFill/>
                </a:ln>
                <a:solidFill>
                  <a:srgbClr val="1F497D"/>
                </a:solidFill>
                <a:effectLst/>
                <a:uLnTx/>
                <a:uFillTx/>
                <a:latin typeface="Calibri"/>
                <a:ea typeface="+mn-ea"/>
                <a:cs typeface="+mn-cs"/>
              </a:rPr>
              <a:t>$</a:t>
            </a:r>
            <a:r>
              <a:rPr lang="en-US" b="1" dirty="0">
                <a:latin typeface="Calibri"/>
              </a:rPr>
              <a:t>3,500 </a:t>
            </a:r>
            <a:r>
              <a:rPr kumimoji="0" lang="en-US" sz="3600" b="1" i="0" u="none" strike="noStrike" kern="0" cap="none" spc="0" normalizeH="0" baseline="0" noProof="0" dirty="0">
                <a:ln>
                  <a:noFill/>
                </a:ln>
                <a:solidFill>
                  <a:srgbClr val="1F497D"/>
                </a:solidFill>
                <a:effectLst/>
                <a:uLnTx/>
                <a:uFillTx/>
                <a:latin typeface="Calibri"/>
                <a:ea typeface="+mn-ea"/>
                <a:cs typeface="+mn-cs"/>
              </a:rPr>
              <a:t>Minimum</a:t>
            </a:r>
            <a:r>
              <a:rPr kumimoji="0" lang="en-US" sz="3600" b="0" i="0" u="none" strike="noStrike" kern="0" cap="none" spc="0" normalizeH="0" baseline="0" noProof="0" dirty="0">
                <a:ln>
                  <a:noFill/>
                </a:ln>
                <a:solidFill>
                  <a:srgbClr val="1F497D"/>
                </a:solidFill>
                <a:effectLst/>
                <a:uLnTx/>
                <a:uFillTx/>
                <a:latin typeface="Calibri"/>
                <a:ea typeface="+mn-ea"/>
                <a:cs typeface="+mn-cs"/>
              </a:rPr>
              <a:t> amount of eligible costs required to meet the threshold for Small Project Grants</a:t>
            </a:r>
            <a:endParaRPr lang="en-US" sz="3600" b="0" i="0" u="none" strike="noStrike" kern="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
                <a:srgbClr val="5F5F5F"/>
              </a:buClr>
              <a:buSzTx/>
              <a:buFont typeface="Wingdings" pitchFamily="2" charset="2"/>
              <a:buChar char="§"/>
              <a:tabLst/>
              <a:defRPr/>
            </a:pPr>
            <a:r>
              <a:rPr kumimoji="0" lang="en-US" sz="3600" b="0" i="0" u="none" strike="noStrike" kern="0" cap="none" spc="0" normalizeH="0" baseline="0" noProof="0" dirty="0">
                <a:ln>
                  <a:noFill/>
                </a:ln>
                <a:solidFill>
                  <a:srgbClr val="1F497D"/>
                </a:solidFill>
                <a:effectLst/>
                <a:uLnTx/>
                <a:uFillTx/>
                <a:latin typeface="Calibri"/>
                <a:ea typeface="+mn-ea"/>
                <a:cs typeface="+mn-cs"/>
              </a:rPr>
              <a:t>Small projects costs is less than </a:t>
            </a:r>
            <a:r>
              <a:rPr kumimoji="0" lang="en-US" sz="3200" b="1" i="0" u="none" strike="noStrike" kern="0" cap="none" spc="0" normalizeH="0" baseline="0" noProof="0" dirty="0">
                <a:ln>
                  <a:noFill/>
                </a:ln>
                <a:solidFill>
                  <a:srgbClr val="1F497D"/>
                </a:solidFill>
                <a:effectLst/>
                <a:uLnTx/>
                <a:uFillTx/>
                <a:latin typeface="Calibri"/>
                <a:ea typeface="+mn-ea"/>
                <a:cs typeface="+mn-cs"/>
              </a:rPr>
              <a:t>$</a:t>
            </a:r>
            <a:r>
              <a:rPr lang="en-US" b="1" dirty="0">
                <a:latin typeface="Calibri"/>
              </a:rPr>
              <a:t>139,800.</a:t>
            </a:r>
            <a:endParaRPr lang="en-US" sz="3200" b="1" i="0" u="none" strike="noStrike" kern="0" cap="none" spc="0" normalizeH="0" baseline="0" noProof="0" dirty="0">
              <a:ln>
                <a:noFill/>
              </a:ln>
              <a:solidFill>
                <a:srgbClr val="1F497D"/>
              </a:solidFill>
              <a:effectLst/>
              <a:uLnTx/>
              <a:uFillTx/>
              <a:latin typeface="Calibri"/>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 typeface="Lucida Grande"/>
              <a:buChar char="-"/>
              <a:tabLst/>
              <a:defRPr/>
            </a:pPr>
            <a:r>
              <a:rPr kumimoji="0" lang="en-US" sz="3200" b="0" i="0" u="none" strike="noStrike" kern="0" cap="none" spc="0" normalizeH="0" baseline="0" noProof="0" dirty="0">
                <a:ln>
                  <a:noFill/>
                </a:ln>
                <a:solidFill>
                  <a:srgbClr val="1F497D"/>
                </a:solidFill>
                <a:effectLst/>
                <a:uLnTx/>
                <a:uFillTx/>
                <a:latin typeface="Calibri"/>
              </a:rPr>
              <a:t>Small project funding is based on estimated costs, if actual costs are not yet available.</a:t>
            </a:r>
            <a:endParaRPr lang="en-US" sz="3200" b="0" i="0" u="none" strike="noStrike" kern="0" cap="none" spc="0" normalizeH="0" baseline="0" noProof="0" dirty="0">
              <a:ln>
                <a:noFill/>
              </a:ln>
              <a:solidFill>
                <a:srgbClr val="1F497D"/>
              </a:solidFill>
              <a:effectLst/>
              <a:uLnTx/>
              <a:uFillTx/>
              <a:latin typeface="Calibri"/>
            </a:endParaRPr>
          </a:p>
        </p:txBody>
      </p:sp>
    </p:spTree>
    <p:extLst>
      <p:ext uri="{BB962C8B-B14F-4D97-AF65-F5344CB8AC3E}">
        <p14:creationId xmlns:p14="http://schemas.microsoft.com/office/powerpoint/2010/main" val="411886040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1F11C67-FDB9-492E-8B69-2DB4D16660DF}"/>
              </a:ext>
            </a:extLst>
          </p:cNvPr>
          <p:cNvSpPr txBox="1">
            <a:spLocks noChangeArrowheads="1"/>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a:ln>
                  <a:noFill/>
                </a:ln>
                <a:solidFill>
                  <a:srgbClr val="1F497D"/>
                </a:solidFill>
                <a:effectLst/>
                <a:uLnTx/>
                <a:uFillTx/>
                <a:latin typeface="Calibri" panose="020F0502020204030204" pitchFamily="34" charset="0"/>
                <a:ea typeface="+mj-ea"/>
                <a:cs typeface="+mj-cs"/>
              </a:rPr>
              <a:t/>
            </a:r>
            <a:br>
              <a:rPr kumimoji="0" lang="en-US" sz="4000" b="1" i="0" u="none" strike="noStrike" kern="0" cap="none" spc="0" normalizeH="0" baseline="0" noProof="0">
                <a:ln>
                  <a:noFill/>
                </a:ln>
                <a:solidFill>
                  <a:srgbClr val="1F497D"/>
                </a:solidFill>
                <a:effectLst/>
                <a:uLnTx/>
                <a:uFillTx/>
                <a:latin typeface="Calibri" panose="020F0502020204030204" pitchFamily="34" charset="0"/>
                <a:ea typeface="+mj-ea"/>
                <a:cs typeface="+mj-cs"/>
              </a:rPr>
            </a:b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Large Project Thresholds</a:t>
            </a:r>
          </a:p>
        </p:txBody>
      </p:sp>
      <p:sp>
        <p:nvSpPr>
          <p:cNvPr id="3" name="Rectangle 3">
            <a:extLst>
              <a:ext uri="{FF2B5EF4-FFF2-40B4-BE49-F238E27FC236}">
                <a16:creationId xmlns:a16="http://schemas.microsoft.com/office/drawing/2014/main" id="{0C41BFC2-D1D0-43E5-A2AE-01A150E07754}"/>
              </a:ext>
            </a:extLst>
          </p:cNvPr>
          <p:cNvSpPr txBox="1">
            <a:spLocks noChangeArrowheads="1"/>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100000"/>
              </a:lnSpc>
              <a:spcBef>
                <a:spcPct val="20000"/>
              </a:spcBef>
              <a:spcAft>
                <a:spcPct val="0"/>
              </a:spcAft>
              <a:buClr>
                <a:srgbClr val="5F5F5F"/>
              </a:buClr>
              <a:buSzPct val="120000"/>
              <a:buFont typeface="Wingdings" pitchFamily="2" charset="2"/>
              <a:buChar char="§"/>
              <a:tabLst/>
              <a:defRPr/>
            </a:pPr>
            <a:r>
              <a:rPr kumimoji="0" lang="en-US" sz="3200" b="1" i="0" u="none" strike="noStrike" kern="0" cap="none" spc="0" normalizeH="0" baseline="0" noProof="0" dirty="0">
                <a:ln>
                  <a:noFill/>
                </a:ln>
                <a:solidFill>
                  <a:srgbClr val="1F497D"/>
                </a:solidFill>
                <a:effectLst/>
                <a:uLnTx/>
                <a:uFillTx/>
                <a:latin typeface="Calibri"/>
                <a:ea typeface="+mn-ea"/>
                <a:cs typeface="+mn-cs"/>
              </a:rPr>
              <a:t>Large project</a:t>
            </a:r>
            <a:r>
              <a:rPr kumimoji="0" lang="en-US" sz="3200" b="0" i="0" u="none" strike="noStrike" kern="0" cap="none" spc="0" normalizeH="0" baseline="0" noProof="0" dirty="0">
                <a:ln>
                  <a:noFill/>
                </a:ln>
                <a:solidFill>
                  <a:srgbClr val="1F497D"/>
                </a:solidFill>
                <a:effectLst/>
                <a:uLnTx/>
                <a:uFillTx/>
                <a:latin typeface="Calibri"/>
                <a:ea typeface="+mn-ea"/>
                <a:cs typeface="+mn-cs"/>
              </a:rPr>
              <a:t> threshold amount:</a:t>
            </a:r>
          </a:p>
          <a:p>
            <a:pPr marL="742950" marR="0" lvl="1" indent="-285750" algn="l" defTabSz="914400" rtl="0" eaLnBrk="1" fontAlgn="base" latinLnBrk="0" hangingPunct="1">
              <a:lnSpc>
                <a:spcPct val="100000"/>
              </a:lnSpc>
              <a:spcBef>
                <a:spcPct val="20000"/>
              </a:spcBef>
              <a:spcAft>
                <a:spcPct val="0"/>
              </a:spcAft>
              <a:buClrTx/>
              <a:buSzTx/>
              <a:buFont typeface="Lucida Grande"/>
              <a:buChar char="-"/>
              <a:tabLst/>
              <a:defRPr/>
            </a:pPr>
            <a:r>
              <a:rPr kumimoji="0" lang="en-US" sz="2800" b="1" i="0" u="none" strike="noStrike" kern="0" cap="none" spc="0" normalizeH="0" baseline="0" noProof="0" dirty="0">
                <a:ln>
                  <a:noFill/>
                </a:ln>
                <a:solidFill>
                  <a:srgbClr val="1F497D"/>
                </a:solidFill>
                <a:effectLst/>
                <a:uLnTx/>
                <a:uFillTx/>
                <a:latin typeface="Calibri"/>
              </a:rPr>
              <a:t>$</a:t>
            </a:r>
            <a:r>
              <a:rPr lang="en-US" b="1" dirty="0">
                <a:latin typeface="Calibri"/>
              </a:rPr>
              <a:t>139,800</a:t>
            </a:r>
            <a:r>
              <a:rPr kumimoji="0" lang="en-US" sz="2800" b="1" i="0" u="none" strike="noStrike" kern="0" cap="none" spc="0" normalizeH="0" baseline="0" noProof="0" dirty="0">
                <a:ln>
                  <a:noFill/>
                </a:ln>
                <a:solidFill>
                  <a:srgbClr val="1F497D"/>
                </a:solidFill>
                <a:effectLst/>
                <a:uLnTx/>
                <a:uFillTx/>
                <a:latin typeface="Calibri"/>
              </a:rPr>
              <a:t> </a:t>
            </a:r>
            <a:r>
              <a:rPr kumimoji="0" lang="en-US" sz="3200" b="0" i="0" u="none" strike="noStrike" kern="0" cap="none" spc="0" normalizeH="0" baseline="0" noProof="0" dirty="0">
                <a:ln>
                  <a:noFill/>
                </a:ln>
                <a:solidFill>
                  <a:srgbClr val="1F497D"/>
                </a:solidFill>
                <a:effectLst/>
                <a:uLnTx/>
                <a:uFillTx/>
                <a:latin typeface="Calibri"/>
              </a:rPr>
              <a:t>or more based on documented actual costs.</a:t>
            </a:r>
            <a:endParaRPr lang="en-US" sz="3200" b="0" i="0" u="none" strike="noStrike" kern="0" cap="none" spc="0" normalizeH="0" baseline="0" noProof="0" dirty="0">
              <a:ln>
                <a:noFill/>
              </a:ln>
              <a:solidFill>
                <a:srgbClr val="1F497D"/>
              </a:solidFill>
              <a:effectLst/>
              <a:uLnTx/>
              <a:uFillTx/>
              <a:latin typeface="Calibri"/>
            </a:endParaRPr>
          </a:p>
        </p:txBody>
      </p:sp>
    </p:spTree>
    <p:extLst>
      <p:ext uri="{BB962C8B-B14F-4D97-AF65-F5344CB8AC3E}">
        <p14:creationId xmlns:p14="http://schemas.microsoft.com/office/powerpoint/2010/main" val="1810919506"/>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E983-AE42-49E7-A620-B651F49D431E}"/>
              </a:ext>
            </a:extLst>
          </p:cNvPr>
          <p:cNvSpPr txBox="1">
            <a:spLocks/>
          </p:cNvSpPr>
          <p:nvPr/>
        </p:nvSpPr>
        <p:spPr bwMode="auto">
          <a:xfrm>
            <a:off x="424218" y="139700"/>
            <a:ext cx="8229600" cy="927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Historical Trends</a:t>
            </a:r>
          </a:p>
        </p:txBody>
      </p:sp>
      <p:pic>
        <p:nvPicPr>
          <p:cNvPr id="3" name="Picture 2">
            <a:extLst>
              <a:ext uri="{FF2B5EF4-FFF2-40B4-BE49-F238E27FC236}">
                <a16:creationId xmlns:a16="http://schemas.microsoft.com/office/drawing/2014/main" id="{0CD0257A-3BB2-45A7-A7B3-CCD91647B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066800"/>
            <a:ext cx="5908016" cy="4572000"/>
          </a:xfrm>
          <a:prstGeom prst="rect">
            <a:avLst/>
          </a:prstGeom>
          <a:ln w="25400">
            <a:solidFill>
              <a:srgbClr val="002060"/>
            </a:solidFill>
          </a:ln>
        </p:spPr>
      </p:pic>
    </p:spTree>
    <p:extLst>
      <p:ext uri="{BB962C8B-B14F-4D97-AF65-F5344CB8AC3E}">
        <p14:creationId xmlns:p14="http://schemas.microsoft.com/office/powerpoint/2010/main" val="4267745323"/>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6AAC-795D-490C-92FE-39350435AAEB}"/>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RPA Submission</a:t>
            </a:r>
          </a:p>
        </p:txBody>
      </p:sp>
      <p:sp>
        <p:nvSpPr>
          <p:cNvPr id="3" name="Content Placeholder 5">
            <a:extLst>
              <a:ext uri="{FF2B5EF4-FFF2-40B4-BE49-F238E27FC236}">
                <a16:creationId xmlns:a16="http://schemas.microsoft.com/office/drawing/2014/main" id="{4AE2E578-48C4-439B-B45A-B2FA158B7326}"/>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a:buClr>
                <a:srgbClr val="5F5F5F"/>
              </a:buClr>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RPAs must be submitted in the FEMA Grants Portal – </a:t>
            </a:r>
            <a:r>
              <a:rPr kumimoji="0" lang="en-US" sz="3200" b="0" i="0" u="none" strike="noStrike" kern="0" cap="none" spc="0" normalizeH="0" baseline="0" noProof="0" dirty="0">
                <a:ln>
                  <a:noFill/>
                </a:ln>
                <a:solidFill>
                  <a:srgbClr val="1F497D"/>
                </a:solidFill>
                <a:effectLst/>
                <a:uLnTx/>
                <a:uFillTx/>
                <a:latin typeface="Calibri"/>
                <a:ea typeface="+mn-ea"/>
                <a:cs typeface="+mn-cs"/>
                <a:hlinkClick r:id="rId2"/>
              </a:rPr>
              <a:t>https://grantee.fema.gov</a:t>
            </a:r>
            <a:r>
              <a:rPr lang="en-US" dirty="0">
                <a:latin typeface="Calibri"/>
              </a:rPr>
              <a:t> </a:t>
            </a:r>
            <a:endParaRPr kumimoji="0" lang="en-US" sz="3200" b="0" i="0" u="none" strike="noStrike" kern="0" cap="none" spc="0" normalizeH="0" baseline="0" noProof="0" dirty="0">
              <a:ln>
                <a:noFill/>
              </a:ln>
              <a:solidFill>
                <a:srgbClr val="1F497D"/>
              </a:solidFill>
              <a:effectLst/>
              <a:uLnTx/>
              <a:uFillTx/>
              <a:latin typeface="Calibri" panose="020F0502020204030204" pitchFamily="34" charset="0"/>
              <a:ea typeface="+mn-ea"/>
              <a:cs typeface="+mn-cs"/>
            </a:endParaRPr>
          </a:p>
          <a:p>
            <a:pPr>
              <a:buClr>
                <a:srgbClr val="5F5F5F"/>
              </a:buClr>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The RPA deadline is </a:t>
            </a:r>
            <a:r>
              <a:rPr lang="en-US" b="1" dirty="0">
                <a:latin typeface="Calibri"/>
              </a:rPr>
              <a:t>April 10</a:t>
            </a:r>
            <a:r>
              <a:rPr kumimoji="0" lang="en-US" sz="3200" b="1" i="0" u="none" strike="noStrike" kern="0" cap="none" spc="0" normalizeH="0" baseline="0" noProof="0" dirty="0">
                <a:ln>
                  <a:noFill/>
                </a:ln>
                <a:solidFill>
                  <a:srgbClr val="1F497D"/>
                </a:solidFill>
                <a:effectLst/>
                <a:uLnTx/>
                <a:uFillTx/>
                <a:latin typeface="Calibri"/>
                <a:ea typeface="+mn-ea"/>
                <a:cs typeface="+mn-cs"/>
              </a:rPr>
              <a:t>, </a:t>
            </a:r>
            <a:r>
              <a:rPr lang="en-US" b="1" dirty="0">
                <a:latin typeface="Calibri"/>
              </a:rPr>
              <a:t>2022</a:t>
            </a:r>
            <a:r>
              <a:rPr kumimoji="0" lang="en-US" sz="3200" b="0" i="0" u="none" strike="noStrike" kern="0" cap="none" spc="0" normalizeH="0" baseline="0" noProof="0" dirty="0">
                <a:ln>
                  <a:noFill/>
                </a:ln>
                <a:solidFill>
                  <a:srgbClr val="1F497D"/>
                </a:solidFill>
                <a:effectLst/>
                <a:uLnTx/>
                <a:uFillTx/>
                <a:latin typeface="Calibri"/>
                <a:ea typeface="+mn-ea"/>
                <a:cs typeface="+mn-cs"/>
              </a:rPr>
              <a:t>.</a:t>
            </a:r>
            <a:endParaRPr lang="en-US" sz="3200" b="0" i="0" u="none" strike="noStrike" kern="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63766697"/>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7FC5-3E2A-4D4B-84F8-7B39C64BD3F9}"/>
              </a:ext>
            </a:extLst>
          </p:cNvPr>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Methods for Account Setup and RPA Submission</a:t>
            </a:r>
          </a:p>
        </p:txBody>
      </p:sp>
      <p:sp>
        <p:nvSpPr>
          <p:cNvPr id="4" name="Text Placeholder 5">
            <a:extLst>
              <a:ext uri="{FF2B5EF4-FFF2-40B4-BE49-F238E27FC236}">
                <a16:creationId xmlns:a16="http://schemas.microsoft.com/office/drawing/2014/main" id="{CF04C1A5-B9DB-439C-B345-C120783DF12E}"/>
              </a:ext>
            </a:extLst>
          </p:cNvPr>
          <p:cNvSpPr txBox="1">
            <a:spLocks/>
          </p:cNvSpPr>
          <p:nvPr/>
        </p:nvSpPr>
        <p:spPr bwMode="auto">
          <a:xfrm>
            <a:off x="457200" y="1535113"/>
            <a:ext cx="4040188"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SzPct val="120000"/>
              <a:buNone/>
              <a:defRPr sz="2400" b="1">
                <a:solidFill>
                  <a:srgbClr val="1F497D"/>
                </a:solidFill>
                <a:effectLst/>
                <a:latin typeface="Calibri" panose="020F0502020204030204" pitchFamily="34" charset="0"/>
                <a:ea typeface="+mn-ea"/>
                <a:cs typeface="+mn-cs"/>
              </a:defRPr>
            </a:lvl1pPr>
            <a:lvl2pPr marL="457200" indent="0" algn="l" rtl="0" eaLnBrk="0" fontAlgn="base" hangingPunct="0">
              <a:spcBef>
                <a:spcPct val="20000"/>
              </a:spcBef>
              <a:spcAft>
                <a:spcPct val="0"/>
              </a:spcAft>
              <a:buFont typeface="Tahoma" pitchFamily="34" charset="0"/>
              <a:buNone/>
              <a:defRPr sz="2000" b="1">
                <a:solidFill>
                  <a:srgbClr val="1F497D"/>
                </a:solidFill>
                <a:effectLst/>
                <a:latin typeface="Calibri" panose="020F0502020204030204" pitchFamily="34" charset="0"/>
              </a:defRPr>
            </a:lvl2pPr>
            <a:lvl3pPr marL="914400" indent="0" algn="l" rtl="0" eaLnBrk="0" fontAlgn="base" hangingPunct="0">
              <a:spcBef>
                <a:spcPct val="20000"/>
              </a:spcBef>
              <a:spcAft>
                <a:spcPct val="0"/>
              </a:spcAft>
              <a:buClr>
                <a:schemeClr val="hlink"/>
              </a:buClr>
              <a:buSzPct val="120000"/>
              <a:buNone/>
              <a:defRPr sz="1800" b="1">
                <a:solidFill>
                  <a:srgbClr val="1F497D"/>
                </a:solidFill>
                <a:effectLst/>
                <a:latin typeface="Calibri" panose="020F0502020204030204" pitchFamily="34" charset="0"/>
              </a:defRPr>
            </a:lvl3pPr>
            <a:lvl4pPr marL="1371600" indent="0" algn="l" rtl="0" eaLnBrk="0" fontAlgn="base" hangingPunct="0">
              <a:spcBef>
                <a:spcPct val="20000"/>
              </a:spcBef>
              <a:spcAft>
                <a:spcPct val="0"/>
              </a:spcAft>
              <a:buFont typeface="Tahoma" pitchFamily="34" charset="0"/>
              <a:buNone/>
              <a:defRPr sz="1600" b="1">
                <a:solidFill>
                  <a:srgbClr val="1F497D"/>
                </a:solidFill>
                <a:effectLst/>
                <a:latin typeface="Calibri" panose="020F0502020204030204" pitchFamily="34" charset="0"/>
              </a:defRPr>
            </a:lvl4pPr>
            <a:lvl5pPr marL="1828800" indent="0" algn="l" rtl="0" eaLnBrk="0" fontAlgn="base" hangingPunct="0">
              <a:spcBef>
                <a:spcPct val="20000"/>
              </a:spcBef>
              <a:spcAft>
                <a:spcPct val="0"/>
              </a:spcAft>
              <a:buClr>
                <a:schemeClr val="hlink"/>
              </a:buClr>
              <a:buSzPct val="80000"/>
              <a:buFont typeface="Wingdings" pitchFamily="2" charset="2"/>
              <a:buNone/>
              <a:defRPr sz="1600" b="1">
                <a:solidFill>
                  <a:srgbClr val="1F497D"/>
                </a:solidFill>
                <a:effectLst/>
                <a:latin typeface="Calibri" panose="020F0502020204030204" pitchFamily="34" charset="0"/>
              </a:defRPr>
            </a:lvl5pPr>
            <a:lvl6pPr marL="22860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1600" b="1" i="0" u="none" strike="noStrike" kern="0" cap="none" spc="0" normalizeH="0" baseline="0" noProof="0">
                <a:ln>
                  <a:noFill/>
                </a:ln>
                <a:solidFill>
                  <a:srgbClr val="1F497D"/>
                </a:solidFill>
                <a:effectLst/>
                <a:uLnTx/>
                <a:uFillTx/>
                <a:latin typeface="Calibri" panose="020F0502020204030204" pitchFamily="34" charset="0"/>
                <a:ea typeface="+mn-ea"/>
                <a:cs typeface="+mn-cs"/>
              </a:rPr>
              <a:t>For an Applicant without a Grants Portal Account</a:t>
            </a:r>
          </a:p>
        </p:txBody>
      </p:sp>
      <p:sp>
        <p:nvSpPr>
          <p:cNvPr id="5" name="Content Placeholder 6">
            <a:extLst>
              <a:ext uri="{FF2B5EF4-FFF2-40B4-BE49-F238E27FC236}">
                <a16:creationId xmlns:a16="http://schemas.microsoft.com/office/drawing/2014/main" id="{79269EAF-A2D3-4E86-88EA-643B4FB8E8A9}"/>
              </a:ext>
            </a:extLst>
          </p:cNvPr>
          <p:cNvSpPr txBox="1">
            <a:spLocks/>
          </p:cNvSpPr>
          <p:nvPr/>
        </p:nvSpPr>
        <p:spPr bwMode="auto">
          <a:xfrm>
            <a:off x="457200" y="2174875"/>
            <a:ext cx="4040188" cy="3951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18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16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16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rPr>
              <a:t>An Applicant can create an account and submit an RPA directly through Grants Portal (DR-4602-VA Severe Winter Storms)</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rPr>
              <a:t>An Applicant can request an account from the Recipient</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rPr>
              <a:t>An Applicant can request an invitation from the Recipient to create an account</a:t>
            </a:r>
          </a:p>
        </p:txBody>
      </p:sp>
      <p:sp>
        <p:nvSpPr>
          <p:cNvPr id="6" name="Text Placeholder 7">
            <a:extLst>
              <a:ext uri="{FF2B5EF4-FFF2-40B4-BE49-F238E27FC236}">
                <a16:creationId xmlns:a16="http://schemas.microsoft.com/office/drawing/2014/main" id="{DB28ACE8-22DF-440A-B85F-F7DB16F35583}"/>
              </a:ext>
            </a:extLst>
          </p:cNvPr>
          <p:cNvSpPr txBox="1">
            <a:spLocks/>
          </p:cNvSpPr>
          <p:nvPr/>
        </p:nvSpPr>
        <p:spPr bwMode="auto">
          <a:xfrm>
            <a:off x="4645025" y="1535113"/>
            <a:ext cx="4041775" cy="639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SzPct val="120000"/>
              <a:buNone/>
              <a:defRPr sz="2400" b="1">
                <a:solidFill>
                  <a:srgbClr val="1F497D"/>
                </a:solidFill>
                <a:effectLst/>
                <a:latin typeface="Calibri" panose="020F0502020204030204" pitchFamily="34" charset="0"/>
                <a:ea typeface="+mn-ea"/>
                <a:cs typeface="+mn-cs"/>
              </a:defRPr>
            </a:lvl1pPr>
            <a:lvl2pPr marL="457200" indent="0" algn="l" rtl="0" eaLnBrk="0" fontAlgn="base" hangingPunct="0">
              <a:spcBef>
                <a:spcPct val="20000"/>
              </a:spcBef>
              <a:spcAft>
                <a:spcPct val="0"/>
              </a:spcAft>
              <a:buFont typeface="Tahoma" pitchFamily="34" charset="0"/>
              <a:buNone/>
              <a:defRPr sz="2000" b="1">
                <a:solidFill>
                  <a:srgbClr val="1F497D"/>
                </a:solidFill>
                <a:effectLst/>
                <a:latin typeface="Calibri" panose="020F0502020204030204" pitchFamily="34" charset="0"/>
              </a:defRPr>
            </a:lvl2pPr>
            <a:lvl3pPr marL="914400" indent="0" algn="l" rtl="0" eaLnBrk="0" fontAlgn="base" hangingPunct="0">
              <a:spcBef>
                <a:spcPct val="20000"/>
              </a:spcBef>
              <a:spcAft>
                <a:spcPct val="0"/>
              </a:spcAft>
              <a:buClr>
                <a:schemeClr val="hlink"/>
              </a:buClr>
              <a:buSzPct val="120000"/>
              <a:buNone/>
              <a:defRPr sz="1800" b="1">
                <a:solidFill>
                  <a:srgbClr val="1F497D"/>
                </a:solidFill>
                <a:effectLst/>
                <a:latin typeface="Calibri" panose="020F0502020204030204" pitchFamily="34" charset="0"/>
              </a:defRPr>
            </a:lvl3pPr>
            <a:lvl4pPr marL="1371600" indent="0" algn="l" rtl="0" eaLnBrk="0" fontAlgn="base" hangingPunct="0">
              <a:spcBef>
                <a:spcPct val="20000"/>
              </a:spcBef>
              <a:spcAft>
                <a:spcPct val="0"/>
              </a:spcAft>
              <a:buFont typeface="Tahoma" pitchFamily="34" charset="0"/>
              <a:buNone/>
              <a:defRPr sz="1600" b="1">
                <a:solidFill>
                  <a:srgbClr val="1F497D"/>
                </a:solidFill>
                <a:effectLst/>
                <a:latin typeface="Calibri" panose="020F0502020204030204" pitchFamily="34" charset="0"/>
              </a:defRPr>
            </a:lvl4pPr>
            <a:lvl5pPr marL="1828800" indent="0" algn="l" rtl="0" eaLnBrk="0" fontAlgn="base" hangingPunct="0">
              <a:spcBef>
                <a:spcPct val="20000"/>
              </a:spcBef>
              <a:spcAft>
                <a:spcPct val="0"/>
              </a:spcAft>
              <a:buClr>
                <a:schemeClr val="hlink"/>
              </a:buClr>
              <a:buSzPct val="80000"/>
              <a:buFont typeface="Wingdings" pitchFamily="2" charset="2"/>
              <a:buNone/>
              <a:defRPr sz="1600" b="1">
                <a:solidFill>
                  <a:srgbClr val="1F497D"/>
                </a:solidFill>
                <a:effectLst/>
                <a:latin typeface="Calibri" panose="020F0502020204030204" pitchFamily="34" charset="0"/>
              </a:defRPr>
            </a:lvl5pPr>
            <a:lvl6pPr marL="22860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hlink"/>
              </a:buClr>
              <a:buSzPct val="80000"/>
              <a:buFont typeface="Wingdings" pitchFamily="2" charset="2"/>
              <a:buNone/>
              <a:defRPr sz="1600" b="1">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1600" b="1" i="0" u="none" strike="noStrike" kern="0" cap="none" spc="0" normalizeH="0" baseline="0" noProof="0">
                <a:ln>
                  <a:noFill/>
                </a:ln>
                <a:solidFill>
                  <a:srgbClr val="1F497D"/>
                </a:solidFill>
                <a:effectLst/>
                <a:uLnTx/>
                <a:uFillTx/>
                <a:latin typeface="Calibri" panose="020F0502020204030204" pitchFamily="34" charset="0"/>
                <a:ea typeface="+mn-ea"/>
                <a:cs typeface="+mn-cs"/>
              </a:rPr>
              <a:t>For an Applicant with existing Grants Portal Accounts</a:t>
            </a:r>
          </a:p>
        </p:txBody>
      </p:sp>
      <p:sp>
        <p:nvSpPr>
          <p:cNvPr id="7" name="Content Placeholder 8">
            <a:extLst>
              <a:ext uri="{FF2B5EF4-FFF2-40B4-BE49-F238E27FC236}">
                <a16:creationId xmlns:a16="http://schemas.microsoft.com/office/drawing/2014/main" id="{034C7769-C7D6-4D13-9334-933956B94759}"/>
              </a:ext>
            </a:extLst>
          </p:cNvPr>
          <p:cNvSpPr txBox="1">
            <a:spLocks/>
          </p:cNvSpPr>
          <p:nvPr/>
        </p:nvSpPr>
        <p:spPr bwMode="auto">
          <a:xfrm>
            <a:off x="4645025" y="2174875"/>
            <a:ext cx="4041775" cy="3951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18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16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16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16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rPr>
              <a:t>An Applicant can submit an RPA directly through Grants Portal</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400" b="0" i="0" u="none" strike="noStrike" kern="0" cap="none" spc="0" normalizeH="0" baseline="0" noProof="0">
                <a:ln>
                  <a:noFill/>
                </a:ln>
                <a:solidFill>
                  <a:srgbClr val="1F497D"/>
                </a:solidFill>
                <a:effectLst/>
                <a:uLnTx/>
                <a:uFillTx/>
                <a:latin typeface="Calibri" panose="020F0502020204030204" pitchFamily="34" charset="0"/>
                <a:ea typeface="+mn-ea"/>
                <a:cs typeface="+mn-cs"/>
              </a:rPr>
              <a:t>An Applicant can request an RPA is submitted by the Recipient on their behalf</a:t>
            </a:r>
          </a:p>
        </p:txBody>
      </p:sp>
    </p:spTree>
    <p:extLst>
      <p:ext uri="{BB962C8B-B14F-4D97-AF65-F5344CB8AC3E}">
        <p14:creationId xmlns:p14="http://schemas.microsoft.com/office/powerpoint/2010/main" val="3425553905"/>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ABAD-12B3-46C2-958E-24EECC4E1FAC}"/>
              </a:ext>
            </a:extLst>
          </p:cNvPr>
          <p:cNvSpPr txBox="1">
            <a:spLocks/>
          </p:cNvSpPr>
          <p:nvPr/>
        </p:nvSpPr>
        <p:spPr bwMode="auto">
          <a:xfrm>
            <a:off x="914400" y="762000"/>
            <a:ext cx="8229600" cy="4813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t>Submitting your RPA in the FEMA Grants Portal:</a:t>
            </a:r>
            <a:b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br>
            <a: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t>Actions for an Applicants with existing Grants Portal Accounts </a:t>
            </a:r>
            <a:r>
              <a:rPr kumimoji="0" lang="en-US" sz="3000" b="1" i="0" u="none" strike="noStrike" kern="0" cap="none" spc="0" normalizeH="0" baseline="0" noProof="0">
                <a:ln>
                  <a:noFill/>
                </a:ln>
                <a:solidFill>
                  <a:srgbClr val="1F497D"/>
                </a:solidFill>
                <a:effectLst/>
                <a:uLnTx/>
                <a:uFillTx/>
                <a:latin typeface="Calibri" panose="020F0502020204030204" pitchFamily="34" charset="0"/>
                <a:ea typeface="+mj-ea"/>
                <a:cs typeface="+mj-cs"/>
              </a:rPr>
              <a:t/>
            </a:r>
            <a:br>
              <a:rPr kumimoji="0" lang="en-US" sz="3000" b="1" i="0" u="none" strike="noStrike" kern="0" cap="none" spc="0" normalizeH="0" baseline="0" noProof="0">
                <a:ln>
                  <a:noFill/>
                </a:ln>
                <a:solidFill>
                  <a:srgbClr val="1F497D"/>
                </a:solidFill>
                <a:effectLst/>
                <a:uLnTx/>
                <a:uFillTx/>
                <a:latin typeface="Calibri" panose="020F0502020204030204" pitchFamily="34" charset="0"/>
                <a:ea typeface="+mj-ea"/>
                <a:cs typeface="+mj-cs"/>
              </a:rPr>
            </a:br>
            <a:endParaRPr kumimoji="0" lang="en-US" sz="3000" b="1" i="0" u="none" strike="noStrike" kern="0" cap="none" spc="0" normalizeH="0" baseline="0" noProof="0">
              <a:ln>
                <a:noFill/>
              </a:ln>
              <a:solidFill>
                <a:srgbClr val="1F497D"/>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889282145"/>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3430C-30AF-4E62-BE96-FA929594F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2" y="605790"/>
            <a:ext cx="9140479" cy="5143500"/>
          </a:xfrm>
          <a:prstGeom prst="rect">
            <a:avLst/>
          </a:prstGeom>
        </p:spPr>
      </p:pic>
      <p:sp>
        <p:nvSpPr>
          <p:cNvPr id="3" name="Oval 2">
            <a:extLst>
              <a:ext uri="{FF2B5EF4-FFF2-40B4-BE49-F238E27FC236}">
                <a16:creationId xmlns:a16="http://schemas.microsoft.com/office/drawing/2014/main" id="{2F0F4C2F-8CEC-42D9-A70F-0073B016FCFF}"/>
              </a:ext>
            </a:extLst>
          </p:cNvPr>
          <p:cNvSpPr/>
          <p:nvPr/>
        </p:nvSpPr>
        <p:spPr>
          <a:xfrm>
            <a:off x="1237421" y="1728912"/>
            <a:ext cx="2718353" cy="43235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endParaRPr kumimoji="0" lang="en-US" sz="135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7526947"/>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4F9A3F-1EF8-41F0-855B-647A7F7F9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1" y="567690"/>
            <a:ext cx="9123118" cy="5143500"/>
          </a:xfrm>
          <a:prstGeom prst="rect">
            <a:avLst/>
          </a:prstGeom>
        </p:spPr>
      </p:pic>
    </p:spTree>
    <p:extLst>
      <p:ext uri="{BB962C8B-B14F-4D97-AF65-F5344CB8AC3E}">
        <p14:creationId xmlns:p14="http://schemas.microsoft.com/office/powerpoint/2010/main" val="35017853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C2A7F9-6028-4E18-81E3-4D1798FCF356}"/>
              </a:ext>
            </a:extLst>
          </p:cNvPr>
          <p:cNvSpPr txBox="1">
            <a:spLocks/>
          </p:cNvSpPr>
          <p:nvPr/>
        </p:nvSpPr>
        <p:spPr bwMode="auto">
          <a:xfrm>
            <a:off x="234404" y="30480"/>
            <a:ext cx="89154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r>
              <a:rPr lang="en-US" sz="4800">
                <a:solidFill>
                  <a:srgbClr val="1C3C69"/>
                </a:solidFill>
                <a:cs typeface="Calibri" panose="020F0502020204030204" pitchFamily="34" charset="0"/>
              </a:rPr>
              <a:t>FEMA Grant Programs Snapshot</a:t>
            </a:r>
          </a:p>
        </p:txBody>
      </p:sp>
      <p:pic>
        <p:nvPicPr>
          <p:cNvPr id="6" name="Picture 5">
            <a:extLst>
              <a:ext uri="{FF2B5EF4-FFF2-40B4-BE49-F238E27FC236}">
                <a16:creationId xmlns:a16="http://schemas.microsoft.com/office/drawing/2014/main" id="{5D8757C2-D473-4C63-B7E2-1DB09D5BF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90" y="1431218"/>
            <a:ext cx="8524010" cy="3978982"/>
          </a:xfrm>
          <a:prstGeom prst="rect">
            <a:avLst/>
          </a:prstGeom>
          <a:ln w="25400">
            <a:solidFill>
              <a:srgbClr val="002060"/>
            </a:solidFill>
          </a:ln>
        </p:spPr>
      </p:pic>
    </p:spTree>
    <p:extLst>
      <p:ext uri="{BB962C8B-B14F-4D97-AF65-F5344CB8AC3E}">
        <p14:creationId xmlns:p14="http://schemas.microsoft.com/office/powerpoint/2010/main" val="3116087847"/>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7F15C-1A9C-4B9D-9ECF-D70F2674B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474"/>
            <a:ext cx="9144000" cy="5143500"/>
          </a:xfrm>
          <a:prstGeom prst="rect">
            <a:avLst/>
          </a:prstGeom>
        </p:spPr>
      </p:pic>
      <p:sp>
        <p:nvSpPr>
          <p:cNvPr id="3" name="Callout: Left Arrow 2">
            <a:extLst>
              <a:ext uri="{FF2B5EF4-FFF2-40B4-BE49-F238E27FC236}">
                <a16:creationId xmlns:a16="http://schemas.microsoft.com/office/drawing/2014/main" id="{331EB32D-9EC6-4FBC-B568-314E5A9772CB}"/>
              </a:ext>
            </a:extLst>
          </p:cNvPr>
          <p:cNvSpPr/>
          <p:nvPr/>
        </p:nvSpPr>
        <p:spPr>
          <a:xfrm>
            <a:off x="6165107" y="3482981"/>
            <a:ext cx="934940" cy="414730"/>
          </a:xfrm>
          <a:prstGeom prst="leftArrowCallou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0" i="0" u="none" strike="noStrike" kern="1200" cap="none" spc="0" normalizeH="0" baseline="0" noProof="0">
                <a:ln>
                  <a:solidFill>
                    <a:srgbClr val="0070C0"/>
                  </a:solid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Step 1</a:t>
            </a:r>
          </a:p>
        </p:txBody>
      </p:sp>
      <p:sp>
        <p:nvSpPr>
          <p:cNvPr id="4" name="Callout: Up Arrow 3">
            <a:extLst>
              <a:ext uri="{FF2B5EF4-FFF2-40B4-BE49-F238E27FC236}">
                <a16:creationId xmlns:a16="http://schemas.microsoft.com/office/drawing/2014/main" id="{0EFDF9E5-9D36-46B6-9F8C-63D82AFAA014}"/>
              </a:ext>
            </a:extLst>
          </p:cNvPr>
          <p:cNvSpPr/>
          <p:nvPr/>
        </p:nvSpPr>
        <p:spPr>
          <a:xfrm>
            <a:off x="6535339" y="4653633"/>
            <a:ext cx="724418" cy="539066"/>
          </a:xfrm>
          <a:prstGeom prst="upArrowCallout">
            <a:avLst/>
          </a:prstGeom>
          <a:solidFill>
            <a:sysClr val="window" lastClr="FFFFFF"/>
          </a:solidFill>
          <a:ln w="25400" cap="flat" cmpd="sng" algn="ctr">
            <a:solidFill>
              <a:srgbClr val="DDDDDD">
                <a:lumMod val="75000"/>
              </a:srgbClr>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1" i="0" u="none" strike="noStrike" kern="1200" cap="none" spc="0" normalizeH="0" baseline="0" noProof="0">
                <a:ln>
                  <a:noFill/>
                </a:ln>
                <a:solidFill>
                  <a:srgbClr val="B2B2B2">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Step 2</a:t>
            </a:r>
          </a:p>
        </p:txBody>
      </p:sp>
    </p:spTree>
    <p:extLst>
      <p:ext uri="{BB962C8B-B14F-4D97-AF65-F5344CB8AC3E}">
        <p14:creationId xmlns:p14="http://schemas.microsoft.com/office/powerpoint/2010/main" val="2504586032"/>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C3BCD5-6554-42A6-860B-8A472D211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1510"/>
            <a:ext cx="9144000" cy="5143500"/>
          </a:xfrm>
          <a:prstGeom prst="rect">
            <a:avLst/>
          </a:prstGeom>
        </p:spPr>
      </p:pic>
      <p:pic>
        <p:nvPicPr>
          <p:cNvPr id="3" name="Picture 2">
            <a:extLst>
              <a:ext uri="{FF2B5EF4-FFF2-40B4-BE49-F238E27FC236}">
                <a16:creationId xmlns:a16="http://schemas.microsoft.com/office/drawing/2014/main" id="{6E2F423C-B065-4BD2-9202-412B4B878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1510"/>
            <a:ext cx="9144000" cy="5143500"/>
          </a:xfrm>
          <a:prstGeom prst="rect">
            <a:avLst/>
          </a:prstGeom>
        </p:spPr>
      </p:pic>
      <p:sp>
        <p:nvSpPr>
          <p:cNvPr id="4" name="Callout: Left Arrow 3">
            <a:extLst>
              <a:ext uri="{FF2B5EF4-FFF2-40B4-BE49-F238E27FC236}">
                <a16:creationId xmlns:a16="http://schemas.microsoft.com/office/drawing/2014/main" id="{A1349F63-E355-463D-8AFD-CCFAFA45C61A}"/>
              </a:ext>
            </a:extLst>
          </p:cNvPr>
          <p:cNvSpPr/>
          <p:nvPr/>
        </p:nvSpPr>
        <p:spPr>
          <a:xfrm>
            <a:off x="5625890" y="2758724"/>
            <a:ext cx="882486" cy="349356"/>
          </a:xfrm>
          <a:prstGeom prst="leftArrowCallou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0" i="0" u="none" strike="noStrike" kern="1200" cap="none" spc="0" normalizeH="0" baseline="0" noProof="0">
                <a:ln>
                  <a:solidFill>
                    <a:srgbClr val="0070C0"/>
                  </a:solid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Step 1</a:t>
            </a:r>
          </a:p>
        </p:txBody>
      </p:sp>
      <p:sp>
        <p:nvSpPr>
          <p:cNvPr id="5" name="Callout: Left Arrow 4">
            <a:extLst>
              <a:ext uri="{FF2B5EF4-FFF2-40B4-BE49-F238E27FC236}">
                <a16:creationId xmlns:a16="http://schemas.microsoft.com/office/drawing/2014/main" id="{9A00A3FB-CD02-4DBD-910A-104A53B323CF}"/>
              </a:ext>
            </a:extLst>
          </p:cNvPr>
          <p:cNvSpPr/>
          <p:nvPr/>
        </p:nvSpPr>
        <p:spPr>
          <a:xfrm>
            <a:off x="5625890" y="4189528"/>
            <a:ext cx="882486" cy="349356"/>
          </a:xfrm>
          <a:prstGeom prst="leftArrowCallou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0" i="0" u="none" strike="noStrike" kern="1200" cap="none" spc="0" normalizeH="0" baseline="0" noProof="0">
                <a:ln>
                  <a:solidFill>
                    <a:srgbClr val="0070C0"/>
                  </a:solid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Step 2</a:t>
            </a:r>
          </a:p>
        </p:txBody>
      </p:sp>
      <p:sp>
        <p:nvSpPr>
          <p:cNvPr id="6" name="Callout: Down Arrow 5">
            <a:extLst>
              <a:ext uri="{FF2B5EF4-FFF2-40B4-BE49-F238E27FC236}">
                <a16:creationId xmlns:a16="http://schemas.microsoft.com/office/drawing/2014/main" id="{5B48E321-E97D-464A-8966-741BEC7AC9E1}"/>
              </a:ext>
            </a:extLst>
          </p:cNvPr>
          <p:cNvSpPr/>
          <p:nvPr/>
        </p:nvSpPr>
        <p:spPr>
          <a:xfrm>
            <a:off x="5933699" y="4873407"/>
            <a:ext cx="688721" cy="521536"/>
          </a:xfrm>
          <a:prstGeom prst="downArrowCallout">
            <a:avLst/>
          </a:prstGeom>
          <a:solidFill>
            <a:sysClr val="window" lastClr="FFFFFF"/>
          </a:solidFill>
          <a:ln w="25400" cap="flat" cmpd="sng" algn="ctr">
            <a:solidFill>
              <a:srgbClr val="DDDDDD">
                <a:lumMod val="75000"/>
              </a:srgbClr>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0" i="0" u="none" strike="noStrike" kern="1200" cap="none" spc="0" normalizeH="0" baseline="0" noProof="0">
                <a:ln>
                  <a:solidFill>
                    <a:srgbClr val="0070C0"/>
                  </a:solid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rPr>
              <a:t>Step 3</a:t>
            </a:r>
          </a:p>
        </p:txBody>
      </p:sp>
    </p:spTree>
    <p:extLst>
      <p:ext uri="{BB962C8B-B14F-4D97-AF65-F5344CB8AC3E}">
        <p14:creationId xmlns:p14="http://schemas.microsoft.com/office/powerpoint/2010/main" val="3919388095"/>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7A5E0B-7002-4425-8005-2659FE73C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9130"/>
            <a:ext cx="9144000" cy="5143500"/>
          </a:xfrm>
          <a:prstGeom prst="rect">
            <a:avLst/>
          </a:prstGeom>
        </p:spPr>
      </p:pic>
      <p:sp>
        <p:nvSpPr>
          <p:cNvPr id="3" name="Callout: Down Arrow 2">
            <a:extLst>
              <a:ext uri="{FF2B5EF4-FFF2-40B4-BE49-F238E27FC236}">
                <a16:creationId xmlns:a16="http://schemas.microsoft.com/office/drawing/2014/main" id="{B8983F83-AC76-4692-866B-83472786F83B}"/>
              </a:ext>
            </a:extLst>
          </p:cNvPr>
          <p:cNvSpPr/>
          <p:nvPr/>
        </p:nvSpPr>
        <p:spPr>
          <a:xfrm>
            <a:off x="5612043" y="4716344"/>
            <a:ext cx="1287838" cy="801390"/>
          </a:xfrm>
          <a:prstGeom prst="downArrowCallout">
            <a:avLst/>
          </a:prstGeom>
          <a:solidFill>
            <a:sysClr val="window" lastClr="FFFFFF"/>
          </a:solidFill>
          <a:ln w="25400" cap="flat" cmpd="sng" algn="ctr">
            <a:solidFill>
              <a:srgbClr val="DDDDDD">
                <a:lumMod val="75000"/>
              </a:srgbClr>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050" b="1" i="0" u="none" strike="noStrike" kern="1200" cap="none" spc="0" normalizeH="0" baseline="0" noProof="0">
                <a:ln>
                  <a:noFill/>
                </a:ln>
                <a:solidFill>
                  <a:srgbClr val="B2B2B2">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Review information then click Next</a:t>
            </a:r>
          </a:p>
        </p:txBody>
      </p:sp>
    </p:spTree>
    <p:extLst>
      <p:ext uri="{BB962C8B-B14F-4D97-AF65-F5344CB8AC3E}">
        <p14:creationId xmlns:p14="http://schemas.microsoft.com/office/powerpoint/2010/main" val="2383409494"/>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22FE96-A7CA-488C-8943-0119A9519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 y="659130"/>
            <a:ext cx="9139819" cy="5143500"/>
          </a:xfrm>
          <a:prstGeom prst="rect">
            <a:avLst/>
          </a:prstGeom>
        </p:spPr>
      </p:pic>
      <p:sp>
        <p:nvSpPr>
          <p:cNvPr id="3" name="Rectangle: Rounded Corners 2">
            <a:extLst>
              <a:ext uri="{FF2B5EF4-FFF2-40B4-BE49-F238E27FC236}">
                <a16:creationId xmlns:a16="http://schemas.microsoft.com/office/drawing/2014/main" id="{7DF8A211-91E5-4730-A2BA-2D5EF80DD832}"/>
              </a:ext>
            </a:extLst>
          </p:cNvPr>
          <p:cNvSpPr/>
          <p:nvPr/>
        </p:nvSpPr>
        <p:spPr>
          <a:xfrm>
            <a:off x="6167231" y="4267035"/>
            <a:ext cx="2654772" cy="1088183"/>
          </a:xfrm>
          <a:prstGeom prst="roundRect">
            <a:avLst/>
          </a:prstGeom>
          <a:solidFill>
            <a:sysClr val="window" lastClr="FFFFFF"/>
          </a:solidFill>
          <a:ln w="25400" cap="flat" cmpd="sng" algn="ctr">
            <a:solidFill>
              <a:srgbClr val="DDDDDD">
                <a:lumMod val="75000"/>
              </a:srgbClr>
            </a:solidFill>
            <a:prstDash val="solid"/>
          </a:ln>
          <a:effectLst/>
        </p:spPr>
        <p:txBody>
          <a:bodyPr rtlCol="0" anchor="ctr"/>
          <a:lstStyle/>
          <a:p>
            <a:pPr marL="0" marR="0" lvl="0" indent="0" algn="ctr" defTabSz="914400" eaLnBrk="1" fontAlgn="base" latinLnBrk="0" hangingPunct="1">
              <a:lnSpc>
                <a:spcPct val="100000"/>
              </a:lnSpc>
              <a:spcBef>
                <a:spcPct val="20000"/>
              </a:spcBef>
              <a:spcAft>
                <a:spcPct val="0"/>
              </a:spcAft>
              <a:buClr>
                <a:srgbClr val="5F5F5F"/>
              </a:buClr>
              <a:buSzPct val="120000"/>
              <a:buFontTx/>
              <a:buNone/>
              <a:tabLst/>
              <a:defRPr/>
            </a:pPr>
            <a:r>
              <a:rPr kumimoji="0" lang="en-US" sz="1350" b="1" i="0" u="none" strike="noStrike" kern="1200" cap="none" spc="0" normalizeH="0" baseline="0" noProof="0">
                <a:ln>
                  <a:noFill/>
                </a:ln>
                <a:solidFill>
                  <a:srgbClr val="B2B2B2">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mn-cs"/>
              </a:rPr>
              <a:t>After clicking next, review information on the screen to make sure everything is correct. Click Submit once complete. </a:t>
            </a:r>
          </a:p>
        </p:txBody>
      </p:sp>
    </p:spTree>
    <p:extLst>
      <p:ext uri="{BB962C8B-B14F-4D97-AF65-F5344CB8AC3E}">
        <p14:creationId xmlns:p14="http://schemas.microsoft.com/office/powerpoint/2010/main" val="3883614990"/>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AB1E-07DF-423C-9111-87E31578F794}"/>
              </a:ext>
            </a:extLst>
          </p:cNvPr>
          <p:cNvSpPr txBox="1">
            <a:spLocks/>
          </p:cNvSpPr>
          <p:nvPr/>
        </p:nvSpPr>
        <p:spPr bwMode="auto">
          <a:xfrm>
            <a:off x="457200" y="292100"/>
            <a:ext cx="8229600" cy="4813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t>Submitting your RPA in the FEMA Grants Portal:</a:t>
            </a:r>
            <a:b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br>
            <a:r>
              <a:rPr kumimoji="0" lang="en-US" sz="2600" b="1" i="0" u="none" strike="noStrike" kern="0" cap="none" spc="0" normalizeH="0" baseline="0" noProof="0">
                <a:ln>
                  <a:noFill/>
                </a:ln>
                <a:solidFill>
                  <a:srgbClr val="1F497D"/>
                </a:solidFill>
                <a:effectLst/>
                <a:uLnTx/>
                <a:uFillTx/>
                <a:latin typeface="Calibri" panose="020F0502020204030204" pitchFamily="34" charset="0"/>
                <a:ea typeface="+mj-ea"/>
                <a:cs typeface="+mj-cs"/>
              </a:rPr>
              <a:t>Actions for an Applicant without existing Grants Portal Accounts</a:t>
            </a:r>
            <a:endParaRPr kumimoji="0" lang="en-US" sz="3000" b="1" i="0" u="none" strike="noStrike" kern="0" cap="none" spc="0" normalizeH="0" baseline="0" noProof="0">
              <a:ln>
                <a:noFill/>
              </a:ln>
              <a:solidFill>
                <a:srgbClr val="1F497D"/>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107445520"/>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3E41CB-0BC5-4995-8A11-AB548AD272FD}"/>
              </a:ext>
            </a:extLst>
          </p:cNvPr>
          <p:cNvSpPr/>
          <p:nvPr/>
        </p:nvSpPr>
        <p:spPr>
          <a:xfrm>
            <a:off x="0" y="0"/>
            <a:ext cx="9144000" cy="707886"/>
          </a:xfrm>
          <a:prstGeom prst="rect">
            <a:avLst/>
          </a:prstGeom>
        </p:spPr>
        <p:txBody>
          <a:bodyPr wrap="square">
            <a:spAutoFit/>
          </a:bodyPr>
          <a:lstStyle/>
          <a:p>
            <a:pPr eaLnBrk="0" fontAlgn="base">
              <a:spcBef>
                <a:spcPct val="0"/>
              </a:spcBef>
              <a:spcAft>
                <a:spcPct val="0"/>
              </a:spcAft>
              <a:buClr>
                <a:srgbClr val="5F5F5F"/>
              </a:buClr>
              <a:buSzPct val="120000"/>
            </a:pPr>
            <a:r>
              <a:rPr lang="en-US" sz="2000" b="1" kern="1200">
                <a:solidFill>
                  <a:srgbClr val="1F497D"/>
                </a:solidFill>
                <a:latin typeface="Calibri" panose="020F0502020204030204" pitchFamily="34" charset="0"/>
                <a:ea typeface="+mn-ea"/>
                <a:cs typeface="+mn-cs"/>
              </a:rPr>
              <a:t>The Applicant goes to the Grants Portal home page at https://grantee.fema.gov/ where they can click “Register your Organization and Request Public Assistance”</a:t>
            </a:r>
          </a:p>
        </p:txBody>
      </p:sp>
      <p:pic>
        <p:nvPicPr>
          <p:cNvPr id="3" name="Picture 2">
            <a:extLst>
              <a:ext uri="{FF2B5EF4-FFF2-40B4-BE49-F238E27FC236}">
                <a16:creationId xmlns:a16="http://schemas.microsoft.com/office/drawing/2014/main" id="{89DBE173-7A9F-4188-B13C-3536F2986FB1}"/>
              </a:ext>
            </a:extLst>
          </p:cNvPr>
          <p:cNvPicPr>
            <a:picLocks noChangeAspect="1"/>
          </p:cNvPicPr>
          <p:nvPr/>
        </p:nvPicPr>
        <p:blipFill>
          <a:blip r:embed="rId2"/>
          <a:stretch>
            <a:fillRect/>
          </a:stretch>
        </p:blipFill>
        <p:spPr>
          <a:xfrm>
            <a:off x="0" y="1187319"/>
            <a:ext cx="9144000" cy="4483362"/>
          </a:xfrm>
          <a:prstGeom prst="rect">
            <a:avLst/>
          </a:prstGeom>
        </p:spPr>
      </p:pic>
      <p:sp>
        <p:nvSpPr>
          <p:cNvPr id="4" name="Oval 3">
            <a:extLst>
              <a:ext uri="{FF2B5EF4-FFF2-40B4-BE49-F238E27FC236}">
                <a16:creationId xmlns:a16="http://schemas.microsoft.com/office/drawing/2014/main" id="{DB811D8F-4C1A-4907-A956-D1D17002DC2B}"/>
              </a:ext>
            </a:extLst>
          </p:cNvPr>
          <p:cNvSpPr/>
          <p:nvPr/>
        </p:nvSpPr>
        <p:spPr bwMode="auto">
          <a:xfrm>
            <a:off x="3352800" y="4495800"/>
            <a:ext cx="2362200" cy="457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3739234605"/>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58019-AC5B-49A7-AC92-EFE400672CAD}"/>
              </a:ext>
            </a:extLst>
          </p:cNvPr>
          <p:cNvPicPr>
            <a:picLocks noChangeAspect="1"/>
          </p:cNvPicPr>
          <p:nvPr/>
        </p:nvPicPr>
        <p:blipFill>
          <a:blip r:embed="rId2"/>
          <a:stretch>
            <a:fillRect/>
          </a:stretch>
        </p:blipFill>
        <p:spPr>
          <a:xfrm>
            <a:off x="-76200" y="1181600"/>
            <a:ext cx="9144000" cy="4494799"/>
          </a:xfrm>
          <a:prstGeom prst="rect">
            <a:avLst/>
          </a:prstGeom>
        </p:spPr>
      </p:pic>
      <p:sp>
        <p:nvSpPr>
          <p:cNvPr id="3" name="Oval 2">
            <a:extLst>
              <a:ext uri="{FF2B5EF4-FFF2-40B4-BE49-F238E27FC236}">
                <a16:creationId xmlns:a16="http://schemas.microsoft.com/office/drawing/2014/main" id="{4B696BB5-2F49-483A-AE0E-96AA476BFE9A}"/>
              </a:ext>
            </a:extLst>
          </p:cNvPr>
          <p:cNvSpPr/>
          <p:nvPr/>
        </p:nvSpPr>
        <p:spPr bwMode="auto">
          <a:xfrm>
            <a:off x="3429000" y="3810000"/>
            <a:ext cx="2286000" cy="73151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gn="ctr" fontAlgn="base" hangingPunct="1">
              <a:spcBef>
                <a:spcPct val="20000"/>
              </a:spcBef>
              <a:spcAft>
                <a:spcPct val="0"/>
              </a:spcAft>
              <a:buClr>
                <a:srgbClr val="5F5F5F"/>
              </a:buClr>
              <a:buSzPct val="120000"/>
            </a:pPr>
            <a:endParaRPr lang="en-US" kern="1200">
              <a:solidFill>
                <a:prstClr val="white"/>
              </a:solidFill>
              <a:effectLst>
                <a:outerShdw blurRad="38100" dist="38100" dir="2700000" algn="tl">
                  <a:srgbClr val="000000">
                    <a:alpha val="43137"/>
                  </a:srgbClr>
                </a:outerShdw>
              </a:effectLst>
              <a:latin typeface="Calibri" panose="020F0502020204030204" pitchFamily="34" charset="0"/>
              <a:ea typeface="+mn-ea"/>
              <a:cs typeface="+mn-cs"/>
            </a:endParaRPr>
          </a:p>
        </p:txBody>
      </p:sp>
    </p:spTree>
    <p:extLst>
      <p:ext uri="{BB962C8B-B14F-4D97-AF65-F5344CB8AC3E}">
        <p14:creationId xmlns:p14="http://schemas.microsoft.com/office/powerpoint/2010/main" val="1838973183"/>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C1B5D2-8F41-4C9E-9EC8-0A7E23EBE5C7}"/>
              </a:ext>
            </a:extLst>
          </p:cNvPr>
          <p:cNvPicPr>
            <a:picLocks noChangeAspect="1"/>
          </p:cNvPicPr>
          <p:nvPr/>
        </p:nvPicPr>
        <p:blipFill>
          <a:blip r:embed="rId2"/>
          <a:stretch>
            <a:fillRect/>
          </a:stretch>
        </p:blipFill>
        <p:spPr>
          <a:xfrm>
            <a:off x="328612" y="304800"/>
            <a:ext cx="8486775" cy="4743450"/>
          </a:xfrm>
          <a:prstGeom prst="rect">
            <a:avLst/>
          </a:prstGeom>
        </p:spPr>
      </p:pic>
    </p:spTree>
    <p:extLst>
      <p:ext uri="{BB962C8B-B14F-4D97-AF65-F5344CB8AC3E}">
        <p14:creationId xmlns:p14="http://schemas.microsoft.com/office/powerpoint/2010/main" val="532454817"/>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0DC50-B484-4A04-A47A-F99BCE8E3B23}"/>
              </a:ext>
            </a:extLst>
          </p:cNvPr>
          <p:cNvPicPr>
            <a:picLocks noChangeAspect="1"/>
          </p:cNvPicPr>
          <p:nvPr/>
        </p:nvPicPr>
        <p:blipFill rotWithShape="1">
          <a:blip r:embed="rId2"/>
          <a:srcRect l="10000" t="38050" b="-1"/>
          <a:stretch/>
        </p:blipFill>
        <p:spPr>
          <a:xfrm>
            <a:off x="0" y="0"/>
            <a:ext cx="9144000" cy="3046738"/>
          </a:xfrm>
          <a:prstGeom prst="rect">
            <a:avLst/>
          </a:prstGeom>
        </p:spPr>
      </p:pic>
      <p:pic>
        <p:nvPicPr>
          <p:cNvPr id="3" name="Picture 2">
            <a:extLst>
              <a:ext uri="{FF2B5EF4-FFF2-40B4-BE49-F238E27FC236}">
                <a16:creationId xmlns:a16="http://schemas.microsoft.com/office/drawing/2014/main" id="{5F18BB98-DB7C-4C23-B519-536E4EBF897D}"/>
              </a:ext>
            </a:extLst>
          </p:cNvPr>
          <p:cNvPicPr>
            <a:picLocks noChangeAspect="1"/>
          </p:cNvPicPr>
          <p:nvPr/>
        </p:nvPicPr>
        <p:blipFill rotWithShape="1">
          <a:blip r:embed="rId3"/>
          <a:srcRect t="38102"/>
          <a:stretch/>
        </p:blipFill>
        <p:spPr>
          <a:xfrm>
            <a:off x="0" y="2895600"/>
            <a:ext cx="9144000" cy="2774914"/>
          </a:xfrm>
          <a:prstGeom prst="rect">
            <a:avLst/>
          </a:prstGeom>
        </p:spPr>
      </p:pic>
    </p:spTree>
    <p:extLst>
      <p:ext uri="{BB962C8B-B14F-4D97-AF65-F5344CB8AC3E}">
        <p14:creationId xmlns:p14="http://schemas.microsoft.com/office/powerpoint/2010/main" val="1948941016"/>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B4974-0C71-41DA-8B06-EB0A4C88833A}"/>
              </a:ext>
            </a:extLst>
          </p:cNvPr>
          <p:cNvSpPr/>
          <p:nvPr/>
        </p:nvSpPr>
        <p:spPr>
          <a:xfrm>
            <a:off x="0" y="228600"/>
            <a:ext cx="9144000" cy="1477328"/>
          </a:xfrm>
          <a:prstGeom prst="rect">
            <a:avLst/>
          </a:prstGeom>
        </p:spPr>
        <p:txBody>
          <a:bodyPr wrap="square">
            <a:spAutoFit/>
          </a:bodyPr>
          <a:lstStyle/>
          <a:p>
            <a:pPr algn="ctr" fontAlgn="base" hangingPunct="1">
              <a:spcBef>
                <a:spcPct val="20000"/>
              </a:spcBef>
              <a:spcAft>
                <a:spcPct val="0"/>
              </a:spcAft>
              <a:buClr>
                <a:srgbClr val="5F5F5F"/>
              </a:buClr>
              <a:buSzPct val="120000"/>
            </a:pPr>
            <a:r>
              <a:rPr lang="en-US" kern="1200">
                <a:effectLst>
                  <a:outerShdw blurRad="38100" dist="38100" dir="2700000" algn="tl">
                    <a:srgbClr val="000000">
                      <a:alpha val="43137"/>
                    </a:srgbClr>
                  </a:outerShdw>
                </a:effectLst>
                <a:latin typeface="Tahoma" pitchFamily="34" charset="0"/>
                <a:ea typeface="+mn-ea"/>
                <a:cs typeface="+mn-cs"/>
              </a:rPr>
              <a:t>For government entities, if there are events with an open RPA enrollment period in the State/Territory, the Applicant may continue to submit an RPA with this account creation request. If the Applicant chooses to not submit an RPA at account creation, the Recipient will review only the account creation request and the Applicant may submit its RPA later.</a:t>
            </a:r>
          </a:p>
        </p:txBody>
      </p:sp>
      <p:pic>
        <p:nvPicPr>
          <p:cNvPr id="3" name="Picture 2">
            <a:extLst>
              <a:ext uri="{FF2B5EF4-FFF2-40B4-BE49-F238E27FC236}">
                <a16:creationId xmlns:a16="http://schemas.microsoft.com/office/drawing/2014/main" id="{FF2375B8-C713-476E-88B5-E3EC65C88C2D}"/>
              </a:ext>
            </a:extLst>
          </p:cNvPr>
          <p:cNvPicPr>
            <a:picLocks noChangeAspect="1"/>
          </p:cNvPicPr>
          <p:nvPr/>
        </p:nvPicPr>
        <p:blipFill>
          <a:blip r:embed="rId2"/>
          <a:stretch>
            <a:fillRect/>
          </a:stretch>
        </p:blipFill>
        <p:spPr>
          <a:xfrm>
            <a:off x="838200" y="1705928"/>
            <a:ext cx="7924800" cy="4145334"/>
          </a:xfrm>
          <a:prstGeom prst="rect">
            <a:avLst/>
          </a:prstGeom>
        </p:spPr>
      </p:pic>
    </p:spTree>
    <p:extLst>
      <p:ext uri="{BB962C8B-B14F-4D97-AF65-F5344CB8AC3E}">
        <p14:creationId xmlns:p14="http://schemas.microsoft.com/office/powerpoint/2010/main" val="11245097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BF04AF-CE6E-4699-B928-AD894124FD1C}"/>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Public Assistance Cost Share</a:t>
            </a:r>
          </a:p>
        </p:txBody>
      </p:sp>
      <p:sp>
        <p:nvSpPr>
          <p:cNvPr id="5" name="Rectangle 4">
            <a:extLst>
              <a:ext uri="{FF2B5EF4-FFF2-40B4-BE49-F238E27FC236}">
                <a16:creationId xmlns:a16="http://schemas.microsoft.com/office/drawing/2014/main" id="{F3F93763-CD90-4603-839C-E6ABF63FA72F}"/>
              </a:ext>
            </a:extLst>
          </p:cNvPr>
          <p:cNvSpPr/>
          <p:nvPr/>
        </p:nvSpPr>
        <p:spPr>
          <a:xfrm>
            <a:off x="76200" y="1295400"/>
            <a:ext cx="5410200" cy="4542782"/>
          </a:xfrm>
          <a:prstGeom prst="rect">
            <a:avLst/>
          </a:prstGeom>
        </p:spPr>
        <p:txBody>
          <a:bodyPr wrap="square" lIns="91440" tIns="45720" rIns="91440" bIns="45720" anchor="t">
            <a:spAutoFit/>
          </a:bodyPr>
          <a:lstStyle/>
          <a:p>
            <a:pPr marL="457200"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FEMA will reimburse no less than 75% of eligible costs for projects.</a:t>
            </a:r>
          </a:p>
          <a:p>
            <a:pPr marL="457200"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The non-federal share, remaining 25%</a:t>
            </a:r>
          </a:p>
          <a:p>
            <a:pPr marL="914400" lvl="1"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State agency share – 0%</a:t>
            </a:r>
          </a:p>
          <a:p>
            <a:pPr marL="914400" lvl="1"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Local government share – based on Local Council of Governments Fiscal Stress Index</a:t>
            </a:r>
          </a:p>
          <a:p>
            <a:pPr marL="914400" lvl="1"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Tribal government share – 25%</a:t>
            </a:r>
          </a:p>
          <a:p>
            <a:pPr marL="914400" lvl="1" indent="-457200" fontAlgn="base" hangingPunct="1">
              <a:spcBef>
                <a:spcPct val="20000"/>
              </a:spcBef>
              <a:spcAft>
                <a:spcPct val="0"/>
              </a:spcAft>
              <a:buClr>
                <a:srgbClr val="000000"/>
              </a:buClr>
              <a:buSzPct val="120000"/>
              <a:buFont typeface="Wingdings" panose="05000000000000000000" pitchFamily="2" charset="2"/>
              <a:buChar char="v"/>
            </a:pPr>
            <a:r>
              <a:rPr lang="en-US" altLang="en-US" kern="1200" dirty="0">
                <a:solidFill>
                  <a:srgbClr val="1F497D"/>
                </a:solidFill>
                <a:latin typeface="Calibri"/>
                <a:ea typeface="+mn-ea"/>
                <a:cs typeface="Calibri"/>
              </a:rPr>
              <a:t>Private non-profits share – 25%</a:t>
            </a:r>
          </a:p>
          <a:p>
            <a:pPr marL="457200" lvl="1" indent="0" fontAlgn="base" hangingPunct="1">
              <a:spcBef>
                <a:spcPct val="20000"/>
              </a:spcBef>
              <a:spcAft>
                <a:spcPct val="0"/>
              </a:spcAft>
              <a:buClr>
                <a:srgbClr val="000000"/>
              </a:buClr>
              <a:buSzPct val="120000"/>
            </a:pPr>
            <a:endParaRPr lang="en-US" altLang="en-US" kern="1200">
              <a:solidFill>
                <a:srgbClr val="1F497D"/>
              </a:solidFill>
              <a:latin typeface="Calibri" panose="020F0502020204030204" pitchFamily="34" charset="0"/>
              <a:ea typeface="+mn-ea"/>
              <a:cs typeface="Calibri" panose="020F0502020204030204" pitchFamily="34" charset="0"/>
            </a:endParaRPr>
          </a:p>
          <a:p>
            <a:pPr marL="457200" indent="-457200" fontAlgn="base" hangingPunct="1">
              <a:spcBef>
                <a:spcPct val="20000"/>
              </a:spcBef>
              <a:spcAft>
                <a:spcPct val="0"/>
              </a:spcAft>
              <a:buClr>
                <a:srgbClr val="000000"/>
              </a:buClr>
              <a:buSzPct val="120000"/>
              <a:buFont typeface="Wingdings" panose="05000000000000000000" pitchFamily="2" charset="2"/>
              <a:buChar char="v"/>
            </a:pPr>
            <a:r>
              <a:rPr lang="en-US" kern="1200" dirty="0">
                <a:solidFill>
                  <a:srgbClr val="1F497D"/>
                </a:solidFill>
                <a:latin typeface="Calibri"/>
                <a:ea typeface="+mn-ea"/>
                <a:cs typeface="Calibri"/>
              </a:rPr>
              <a:t>Thirds party donations for eligible work performed, if documented,  may off-set the 25% non-federal share. </a:t>
            </a:r>
            <a:r>
              <a:rPr lang="en-US" b="1" kern="1200" dirty="0">
                <a:solidFill>
                  <a:srgbClr val="1F497D"/>
                </a:solidFill>
                <a:latin typeface="Calibri"/>
                <a:ea typeface="+mn-ea"/>
                <a:cs typeface="Calibri"/>
              </a:rPr>
              <a:t>The volunteer rate is $29.14 per hour.*</a:t>
            </a:r>
          </a:p>
          <a:p>
            <a:pPr marL="457200" indent="-457200" fontAlgn="base" hangingPunct="1">
              <a:spcBef>
                <a:spcPct val="20000"/>
              </a:spcBef>
              <a:spcAft>
                <a:spcPct val="0"/>
              </a:spcAft>
              <a:buClr>
                <a:srgbClr val="000000"/>
              </a:buClr>
              <a:buSzPct val="120000"/>
              <a:buFont typeface="Wingdings" panose="05000000000000000000" pitchFamily="2" charset="2"/>
              <a:buChar char="v"/>
            </a:pPr>
            <a:endParaRPr lang="en-US" b="1" kern="1200">
              <a:solidFill>
                <a:srgbClr val="1F497D"/>
              </a:solidFill>
              <a:latin typeface="Calibri" panose="020F0502020204030204" pitchFamily="34" charset="0"/>
              <a:ea typeface="+mn-ea"/>
              <a:cs typeface="Calibri" panose="020F0502020204030204" pitchFamily="34" charset="0"/>
            </a:endParaRPr>
          </a:p>
          <a:p>
            <a:pPr marL="457200" lvl="1" indent="0" fontAlgn="base" hangingPunct="1">
              <a:spcBef>
                <a:spcPct val="20000"/>
              </a:spcBef>
              <a:spcAft>
                <a:spcPct val="0"/>
              </a:spcAft>
              <a:buClr>
                <a:srgbClr val="000000"/>
              </a:buClr>
              <a:buSzPct val="120000"/>
            </a:pPr>
            <a:r>
              <a:rPr lang="en-US" sz="1200" b="1" kern="1200" dirty="0">
                <a:solidFill>
                  <a:srgbClr val="1F497D"/>
                </a:solidFill>
                <a:latin typeface="Calibri"/>
                <a:ea typeface="+mn-ea"/>
                <a:cs typeface="Calibri"/>
              </a:rPr>
              <a:t>*Virginia is currently seeking official approval for the volunteer rate if there are any donated resource projects for Category B</a:t>
            </a:r>
          </a:p>
        </p:txBody>
      </p:sp>
      <p:graphicFrame>
        <p:nvGraphicFramePr>
          <p:cNvPr id="6" name="Chart 5">
            <a:extLst>
              <a:ext uri="{FF2B5EF4-FFF2-40B4-BE49-F238E27FC236}">
                <a16:creationId xmlns:a16="http://schemas.microsoft.com/office/drawing/2014/main" id="{8FF40B30-CE15-41B0-B299-90BE57AF97D3}"/>
              </a:ext>
            </a:extLst>
          </p:cNvPr>
          <p:cNvGraphicFramePr/>
          <p:nvPr>
            <p:extLst>
              <p:ext uri="{D42A27DB-BD31-4B8C-83A1-F6EECF244321}">
                <p14:modId xmlns:p14="http://schemas.microsoft.com/office/powerpoint/2010/main" val="2978424832"/>
              </p:ext>
            </p:extLst>
          </p:nvPr>
        </p:nvGraphicFramePr>
        <p:xfrm>
          <a:off x="6172200" y="1371600"/>
          <a:ext cx="2667000" cy="2961805"/>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5C81290D-3ACB-4BB7-B015-E6E1424FE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150" y="4394992"/>
            <a:ext cx="1932100" cy="1495983"/>
          </a:xfrm>
          <a:prstGeom prst="rect">
            <a:avLst/>
          </a:prstGeom>
        </p:spPr>
      </p:pic>
    </p:spTree>
    <p:extLst>
      <p:ext uri="{BB962C8B-B14F-4D97-AF65-F5344CB8AC3E}">
        <p14:creationId xmlns:p14="http://schemas.microsoft.com/office/powerpoint/2010/main" val="243091392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5D8D8-E940-4BC4-AEE7-4BFCF18F4EC2}"/>
              </a:ext>
            </a:extLst>
          </p:cNvPr>
          <p:cNvSpPr/>
          <p:nvPr/>
        </p:nvSpPr>
        <p:spPr>
          <a:xfrm>
            <a:off x="76200" y="609600"/>
            <a:ext cx="8915400" cy="4524315"/>
          </a:xfrm>
          <a:prstGeom prst="rect">
            <a:avLst/>
          </a:prstGeom>
        </p:spPr>
        <p:txBody>
          <a:bodyPr wrap="square">
            <a:spAutoFit/>
          </a:bodyPr>
          <a:lstStyle/>
          <a:p>
            <a:pPr marL="285750" indent="-285750" fontAlgn="base" hangingPunct="1">
              <a:spcBef>
                <a:spcPct val="20000"/>
              </a:spcBef>
              <a:spcAft>
                <a:spcPct val="0"/>
              </a:spcAft>
              <a:buClr>
                <a:srgbClr val="5F5F5F"/>
              </a:buClr>
              <a:buSzPct val="120000"/>
              <a:buFont typeface="Arial" panose="020B0604020202020204" pitchFamily="34" charset="0"/>
              <a:buChar char="•"/>
            </a:pPr>
            <a:r>
              <a:rPr lang="en-US" kern="1200">
                <a:effectLst>
                  <a:outerShdw blurRad="38100" dist="38100" dir="2700000" algn="tl">
                    <a:srgbClr val="000000">
                      <a:alpha val="43137"/>
                    </a:srgbClr>
                  </a:outerShdw>
                </a:effectLst>
                <a:latin typeface="Tahoma" pitchFamily="34" charset="0"/>
                <a:ea typeface="+mn-ea"/>
                <a:cs typeface="+mn-cs"/>
              </a:rPr>
              <a:t>Public non-profit entities, such as those that are agencies or instrumentalities of SLTT governments, are generally considered SLTT government entities and do not need to submit additional documentation required by PNP Applicants. These entities should select the government organization type that best describes them. If an Applicant is unsure of its type, it should consult the Recipient.</a:t>
            </a:r>
          </a:p>
          <a:p>
            <a:pPr marL="285750" indent="-285750" fontAlgn="base" hangingPunct="1">
              <a:spcBef>
                <a:spcPct val="20000"/>
              </a:spcBef>
              <a:spcAft>
                <a:spcPct val="0"/>
              </a:spcAft>
              <a:buClr>
                <a:srgbClr val="5F5F5F"/>
              </a:buClr>
              <a:buSzPct val="120000"/>
              <a:buFont typeface="Arial" panose="020B0604020202020204" pitchFamily="34" charset="0"/>
              <a:buChar char="•"/>
            </a:pPr>
            <a:r>
              <a:rPr lang="en-US" kern="1200">
                <a:effectLst>
                  <a:outerShdw blurRad="38100" dist="38100" dir="2700000" algn="tl">
                    <a:srgbClr val="000000">
                      <a:alpha val="43137"/>
                    </a:srgbClr>
                  </a:outerShdw>
                </a:effectLst>
                <a:latin typeface="Tahoma" pitchFamily="34" charset="0"/>
                <a:ea typeface="+mn-ea"/>
                <a:cs typeface="+mn-cs"/>
              </a:rPr>
              <a:t>PNP Applicants must wait for account creation approval from the Recipient before submitting an RPA. </a:t>
            </a:r>
          </a:p>
          <a:p>
            <a:pPr marL="285750" indent="-285750" fontAlgn="base" hangingPunct="1">
              <a:spcBef>
                <a:spcPct val="20000"/>
              </a:spcBef>
              <a:spcAft>
                <a:spcPct val="0"/>
              </a:spcAft>
              <a:buClr>
                <a:srgbClr val="5F5F5F"/>
              </a:buClr>
              <a:buSzPct val="120000"/>
              <a:buFont typeface="Arial" panose="020B0604020202020204" pitchFamily="34" charset="0"/>
              <a:buChar char="•"/>
            </a:pPr>
            <a:r>
              <a:rPr lang="en-US" kern="1200">
                <a:effectLst>
                  <a:outerShdw blurRad="38100" dist="38100" dir="2700000" algn="tl">
                    <a:srgbClr val="000000">
                      <a:alpha val="43137"/>
                    </a:srgbClr>
                  </a:outerShdw>
                </a:effectLst>
                <a:latin typeface="Tahoma" pitchFamily="34" charset="0"/>
                <a:ea typeface="+mn-ea"/>
                <a:cs typeface="+mn-cs"/>
              </a:rPr>
              <a:t>After the Applicant completes the account request and the Recipient and FEMA have approved the RPA request, the Applicant receives a system-generated email with a username and temporary password to gain access to Grants Portal. </a:t>
            </a:r>
          </a:p>
          <a:p>
            <a:pPr marL="285750" indent="-285750" fontAlgn="base" hangingPunct="1">
              <a:spcBef>
                <a:spcPct val="20000"/>
              </a:spcBef>
              <a:spcAft>
                <a:spcPct val="0"/>
              </a:spcAft>
              <a:buClr>
                <a:srgbClr val="5F5F5F"/>
              </a:buClr>
              <a:buSzPct val="120000"/>
              <a:buFont typeface="Arial" panose="020B0604020202020204" pitchFamily="34" charset="0"/>
              <a:buChar char="•"/>
            </a:pPr>
            <a:r>
              <a:rPr lang="en-US" kern="1200">
                <a:effectLst>
                  <a:outerShdw blurRad="38100" dist="38100" dir="2700000" algn="tl">
                    <a:srgbClr val="000000">
                      <a:alpha val="43137"/>
                    </a:srgbClr>
                  </a:outerShdw>
                </a:effectLst>
                <a:latin typeface="Tahoma" pitchFamily="34" charset="0"/>
                <a:ea typeface="+mn-ea"/>
                <a:cs typeface="+mn-cs"/>
              </a:rPr>
              <a:t>The system will then prompt the Applicant to create a permanent password. </a:t>
            </a:r>
          </a:p>
          <a:p>
            <a:pPr marL="285750" indent="-285750" fontAlgn="base" hangingPunct="1">
              <a:spcBef>
                <a:spcPct val="20000"/>
              </a:spcBef>
              <a:spcAft>
                <a:spcPct val="0"/>
              </a:spcAft>
              <a:buClr>
                <a:srgbClr val="5F5F5F"/>
              </a:buClr>
              <a:buSzPct val="120000"/>
              <a:buFont typeface="Arial" panose="020B0604020202020204" pitchFamily="34" charset="0"/>
              <a:buChar char="•"/>
            </a:pPr>
            <a:r>
              <a:rPr lang="en-US" kern="1200">
                <a:effectLst>
                  <a:outerShdw blurRad="38100" dist="38100" dir="2700000" algn="tl">
                    <a:srgbClr val="000000">
                      <a:alpha val="43137"/>
                    </a:srgbClr>
                  </a:outerShdw>
                </a:effectLst>
                <a:latin typeface="Tahoma" pitchFamily="34" charset="0"/>
                <a:ea typeface="+mn-ea"/>
                <a:cs typeface="+mn-cs"/>
              </a:rPr>
              <a:t>Once the Applicant has access to Grants Portal, it can choose to follow the instructions above for Applicants with an existing Grants Portal Account to directly submit an RPA in the system.</a:t>
            </a:r>
          </a:p>
          <a:p>
            <a:pPr marL="285750" indent="-285750" algn="ctr" fontAlgn="base" hangingPunct="1">
              <a:spcBef>
                <a:spcPct val="20000"/>
              </a:spcBef>
              <a:spcAft>
                <a:spcPct val="0"/>
              </a:spcAft>
              <a:buClr>
                <a:srgbClr val="5F5F5F"/>
              </a:buClr>
              <a:buSzPct val="120000"/>
              <a:buFont typeface="Arial" panose="020B0604020202020204" pitchFamily="34" charset="0"/>
              <a:buChar char="•"/>
            </a:pPr>
            <a:endParaRPr lang="en-US" kern="1200">
              <a:effectLst>
                <a:outerShdw blurRad="38100" dist="38100" dir="2700000" algn="tl">
                  <a:srgbClr val="000000">
                    <a:alpha val="43137"/>
                  </a:srgbClr>
                </a:outerShdw>
              </a:effectLst>
              <a:latin typeface="Tahoma" pitchFamily="34" charset="0"/>
              <a:ea typeface="+mn-ea"/>
              <a:cs typeface="+mn-cs"/>
            </a:endParaRPr>
          </a:p>
        </p:txBody>
      </p:sp>
    </p:spTree>
    <p:extLst>
      <p:ext uri="{BB962C8B-B14F-4D97-AF65-F5344CB8AC3E}">
        <p14:creationId xmlns:p14="http://schemas.microsoft.com/office/powerpoint/2010/main" val="1769222247"/>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0EC7-9DA6-405F-A529-AD7CE13AC8BA}"/>
              </a:ext>
            </a:extLst>
          </p:cNvPr>
          <p:cNvSpPr txBox="1">
            <a:spLocks/>
          </p:cNvSpPr>
          <p:nvPr/>
        </p:nvSpPr>
        <p:spPr bwMode="auto">
          <a:xfrm>
            <a:off x="457200" y="292100"/>
            <a:ext cx="8229600" cy="4889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a:ln>
                  <a:noFill/>
                </a:ln>
                <a:solidFill>
                  <a:srgbClr val="1F497D"/>
                </a:solidFill>
                <a:effectLst/>
                <a:uLnTx/>
                <a:uFillTx/>
                <a:latin typeface="Calibri" panose="020F0502020204030204" pitchFamily="34" charset="0"/>
                <a:ea typeface="+mj-ea"/>
                <a:cs typeface="+mj-cs"/>
              </a:rPr>
              <a:t>Completing and Submitting a Project Application</a:t>
            </a:r>
          </a:p>
        </p:txBody>
      </p:sp>
    </p:spTree>
    <p:extLst>
      <p:ext uri="{BB962C8B-B14F-4D97-AF65-F5344CB8AC3E}">
        <p14:creationId xmlns:p14="http://schemas.microsoft.com/office/powerpoint/2010/main" val="193311860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B4A4699-55AF-4125-B49B-F54601B366EE}"/>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Creating the Project Application</a:t>
            </a:r>
          </a:p>
        </p:txBody>
      </p:sp>
      <p:pic>
        <p:nvPicPr>
          <p:cNvPr id="3" name="Picture 2">
            <a:extLst>
              <a:ext uri="{FF2B5EF4-FFF2-40B4-BE49-F238E27FC236}">
                <a16:creationId xmlns:a16="http://schemas.microsoft.com/office/drawing/2014/main" id="{60CFBE5F-9362-4347-A5F5-85B6E3614F59}"/>
              </a:ext>
            </a:extLst>
          </p:cNvPr>
          <p:cNvPicPr>
            <a:picLocks noChangeAspect="1"/>
          </p:cNvPicPr>
          <p:nvPr/>
        </p:nvPicPr>
        <p:blipFill>
          <a:blip r:embed="rId2"/>
          <a:stretch>
            <a:fillRect/>
          </a:stretch>
        </p:blipFill>
        <p:spPr>
          <a:xfrm>
            <a:off x="0" y="1905000"/>
            <a:ext cx="9144000" cy="3653048"/>
          </a:xfrm>
          <a:prstGeom prst="rect">
            <a:avLst/>
          </a:prstGeom>
        </p:spPr>
      </p:pic>
    </p:spTree>
    <p:extLst>
      <p:ext uri="{BB962C8B-B14F-4D97-AF65-F5344CB8AC3E}">
        <p14:creationId xmlns:p14="http://schemas.microsoft.com/office/powerpoint/2010/main" val="3929075234"/>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6DB4-873D-4E19-88E6-A6B58FBFAEC6}"/>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What happens Post Award?</a:t>
            </a:r>
          </a:p>
        </p:txBody>
      </p:sp>
      <p:sp>
        <p:nvSpPr>
          <p:cNvPr id="3" name="Content Placeholder 2">
            <a:extLst>
              <a:ext uri="{FF2B5EF4-FFF2-40B4-BE49-F238E27FC236}">
                <a16:creationId xmlns:a16="http://schemas.microsoft.com/office/drawing/2014/main" id="{7B494E23-4440-4AA0-A201-32CAD891A079}"/>
              </a:ext>
            </a:extLst>
          </p:cNvPr>
          <p:cNvSpPr txBox="1">
            <a:spLocks/>
          </p:cNvSpPr>
          <p:nvPr/>
        </p:nvSpPr>
        <p:spPr bwMode="auto">
          <a:xfrm>
            <a:off x="422564" y="16764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Subrecipient will be required to enter into a grant agreement which contains the federal terms and conditions of awards</a:t>
            </a:r>
          </a:p>
          <a:p>
            <a:pPr>
              <a:buClr>
                <a:srgbClr val="5F5F5F"/>
              </a:buClr>
              <a:defRPr/>
            </a:pPr>
            <a:r>
              <a:rPr lang="en-US" dirty="0">
                <a:latin typeface="Calibri"/>
              </a:rPr>
              <a:t>Applicants will</a:t>
            </a:r>
            <a:r>
              <a:rPr kumimoji="0" lang="en-US" sz="3200" b="0" i="0" u="none" strike="noStrike" kern="0" cap="none" spc="0" normalizeH="0" baseline="0" noProof="0" dirty="0">
                <a:ln>
                  <a:noFill/>
                </a:ln>
                <a:solidFill>
                  <a:srgbClr val="1F497D"/>
                </a:solidFill>
                <a:effectLst/>
                <a:uLnTx/>
                <a:uFillTx/>
                <a:latin typeface="Calibri"/>
                <a:ea typeface="+mn-ea"/>
                <a:cs typeface="+mn-cs"/>
              </a:rPr>
              <a:t> </a:t>
            </a:r>
            <a:r>
              <a:rPr lang="en-US" dirty="0">
                <a:latin typeface="Calibri"/>
              </a:rPr>
              <a:t>request </a:t>
            </a:r>
            <a:r>
              <a:rPr kumimoji="0" lang="en-US" sz="3200" b="0" i="0" u="none" strike="noStrike" kern="0" cap="none" spc="0" normalizeH="0" baseline="0" noProof="0" dirty="0">
                <a:ln>
                  <a:noFill/>
                </a:ln>
                <a:solidFill>
                  <a:srgbClr val="1F497D"/>
                </a:solidFill>
                <a:effectLst/>
                <a:uLnTx/>
                <a:uFillTx/>
                <a:latin typeface="Calibri"/>
                <a:ea typeface="+mn-ea"/>
                <a:cs typeface="+mn-cs"/>
              </a:rPr>
              <a:t>reimbursement for your </a:t>
            </a:r>
            <a:r>
              <a:rPr lang="en-US" dirty="0">
                <a:latin typeface="Calibri"/>
              </a:rPr>
              <a:t>documented costs</a:t>
            </a:r>
            <a:endParaRPr lang="en-US" sz="3200" b="0" i="0" u="none" strike="noStrike" kern="0" cap="none" spc="0" normalizeH="0" baseline="0" noProof="0" dirty="0">
              <a:ln>
                <a:noFill/>
              </a:ln>
              <a:solidFill>
                <a:srgbClr val="1F497D"/>
              </a:solidFill>
              <a:effectLst/>
              <a:uLnTx/>
              <a:uFillTx/>
              <a:latin typeface="Calibri"/>
              <a:ea typeface="+mn-ea"/>
              <a:cs typeface="+mn-cs"/>
            </a:endParaRPr>
          </a:p>
          <a:p>
            <a:pPr>
              <a:buClr>
                <a:srgbClr val="5F5F5F"/>
              </a:buClr>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You will be required to submit quarterly reports for </a:t>
            </a:r>
            <a:r>
              <a:rPr lang="en-US" dirty="0">
                <a:latin typeface="Calibri"/>
              </a:rPr>
              <a:t>projects until the project is 100% complete.</a:t>
            </a:r>
            <a:endParaRPr lang="en-US" sz="3200" b="0" i="0" u="none" strike="noStrike" kern="0" cap="none" spc="0" normalizeH="0" baseline="0" noProof="0" dirty="0">
              <a:ln>
                <a:noFill/>
              </a:ln>
              <a:solidFill>
                <a:srgbClr val="1F49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0220274"/>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8CCE-CFEB-423E-8D2A-7D88952FD530}"/>
              </a:ext>
            </a:extLst>
          </p:cNvPr>
          <p:cNvSpPr>
            <a:spLocks noGrp="1"/>
          </p:cNvSpPr>
          <p:nvPr>
            <p:ph type="title"/>
          </p:nvPr>
        </p:nvSpPr>
        <p:spPr/>
        <p:txBody>
          <a:bodyPr lIns="45719" tIns="45720" rIns="45719" bIns="45720" anchor="ctr">
            <a:normAutofit fontScale="90000"/>
          </a:bodyPr>
          <a:lstStyle/>
          <a:p>
            <a:r>
              <a:rPr lang="en-US" dirty="0"/>
              <a:t>VDEM's Priority on Reimbursement Requests</a:t>
            </a:r>
          </a:p>
        </p:txBody>
      </p:sp>
      <p:sp>
        <p:nvSpPr>
          <p:cNvPr id="3" name="Text Placeholder 2">
            <a:extLst>
              <a:ext uri="{FF2B5EF4-FFF2-40B4-BE49-F238E27FC236}">
                <a16:creationId xmlns:a16="http://schemas.microsoft.com/office/drawing/2014/main" id="{EF289EFE-2C34-42A1-BD81-AE7AA1B9F90D}"/>
              </a:ext>
            </a:extLst>
          </p:cNvPr>
          <p:cNvSpPr>
            <a:spLocks noGrp="1"/>
          </p:cNvSpPr>
          <p:nvPr>
            <p:ph type="body" idx="1"/>
          </p:nvPr>
        </p:nvSpPr>
        <p:spPr/>
        <p:txBody>
          <a:bodyPr lIns="45719" tIns="45720" rIns="45719" bIns="45720" anchor="t">
            <a:normAutofit/>
          </a:bodyPr>
          <a:lstStyle/>
          <a:p>
            <a:pPr marL="260350" indent="-260350"/>
            <a:r>
              <a:rPr lang="en-US" dirty="0"/>
              <a:t>Reduce the risk of federal/state funding de-obligations and return of funds from the sub-recipient in future fiscal years</a:t>
            </a:r>
          </a:p>
          <a:p>
            <a:pPr marL="260350" indent="-260350"/>
            <a:endParaRPr lang="en-US" dirty="0"/>
          </a:p>
        </p:txBody>
      </p:sp>
      <p:sp>
        <p:nvSpPr>
          <p:cNvPr id="4" name="TextBox 3">
            <a:extLst>
              <a:ext uri="{FF2B5EF4-FFF2-40B4-BE49-F238E27FC236}">
                <a16:creationId xmlns:a16="http://schemas.microsoft.com/office/drawing/2014/main" id="{510A5F11-E3AC-4545-964A-26CEDFE3B21C}"/>
              </a:ext>
            </a:extLst>
          </p:cNvPr>
          <p:cNvSpPr txBox="1"/>
          <p:nvPr/>
        </p:nvSpPr>
        <p:spPr>
          <a:xfrm>
            <a:off x="799381" y="4149306"/>
            <a:ext cx="53742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US"/>
              <a:t>https://www.fema.gov/assistance/public/appeals</a:t>
            </a:r>
          </a:p>
        </p:txBody>
      </p:sp>
    </p:spTree>
    <p:extLst>
      <p:ext uri="{BB962C8B-B14F-4D97-AF65-F5344CB8AC3E}">
        <p14:creationId xmlns:p14="http://schemas.microsoft.com/office/powerpoint/2010/main" val="2736431404"/>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D166-C351-46C3-BB15-5817BEA1E68E}"/>
              </a:ext>
            </a:extLst>
          </p:cNvPr>
          <p:cNvSpPr>
            <a:spLocks noGrp="1"/>
          </p:cNvSpPr>
          <p:nvPr>
            <p:ph type="title"/>
          </p:nvPr>
        </p:nvSpPr>
        <p:spPr/>
        <p:txBody>
          <a:bodyPr lIns="45719" tIns="45720" rIns="45719" bIns="45720" anchor="ctr">
            <a:normAutofit/>
          </a:bodyPr>
          <a:lstStyle/>
          <a:p>
            <a:r>
              <a:rPr lang="en-US" dirty="0"/>
              <a:t>Disaster Timelines</a:t>
            </a:r>
          </a:p>
        </p:txBody>
      </p:sp>
      <p:pic>
        <p:nvPicPr>
          <p:cNvPr id="4" name="Picture 4">
            <a:extLst>
              <a:ext uri="{FF2B5EF4-FFF2-40B4-BE49-F238E27FC236}">
                <a16:creationId xmlns:a16="http://schemas.microsoft.com/office/drawing/2014/main" id="{AC9D836D-B157-4BCA-A393-790B5E8A4265}"/>
              </a:ext>
            </a:extLst>
          </p:cNvPr>
          <p:cNvPicPr>
            <a:picLocks noChangeAspect="1"/>
          </p:cNvPicPr>
          <p:nvPr/>
        </p:nvPicPr>
        <p:blipFill>
          <a:blip r:embed="rId2"/>
          <a:stretch>
            <a:fillRect/>
          </a:stretch>
        </p:blipFill>
        <p:spPr>
          <a:xfrm>
            <a:off x="109269" y="1283256"/>
            <a:ext cx="8666669" cy="5571073"/>
          </a:xfrm>
          <a:prstGeom prst="rect">
            <a:avLst/>
          </a:prstGeom>
        </p:spPr>
      </p:pic>
    </p:spTree>
    <p:extLst>
      <p:ext uri="{BB962C8B-B14F-4D97-AF65-F5344CB8AC3E}">
        <p14:creationId xmlns:p14="http://schemas.microsoft.com/office/powerpoint/2010/main" val="2300649516"/>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24BA-8DFE-4EAB-A6F9-C4DB68154A15}"/>
              </a:ext>
            </a:extLst>
          </p:cNvPr>
          <p:cNvSpPr>
            <a:spLocks noGrp="1"/>
          </p:cNvSpPr>
          <p:nvPr>
            <p:ph type="title"/>
          </p:nvPr>
        </p:nvSpPr>
        <p:spPr/>
        <p:txBody>
          <a:bodyPr lIns="45719" tIns="45720" rIns="45719" bIns="45720" anchor="ctr">
            <a:normAutofit/>
          </a:bodyPr>
          <a:lstStyle/>
          <a:p>
            <a:r>
              <a:rPr lang="en-US" dirty="0"/>
              <a:t>Reimbursement Expectations</a:t>
            </a:r>
          </a:p>
        </p:txBody>
      </p:sp>
      <p:sp>
        <p:nvSpPr>
          <p:cNvPr id="3" name="Text Placeholder 2">
            <a:extLst>
              <a:ext uri="{FF2B5EF4-FFF2-40B4-BE49-F238E27FC236}">
                <a16:creationId xmlns:a16="http://schemas.microsoft.com/office/drawing/2014/main" id="{A75C8ADD-EE04-4C64-962C-17524FB01C3C}"/>
              </a:ext>
            </a:extLst>
          </p:cNvPr>
          <p:cNvSpPr>
            <a:spLocks noGrp="1"/>
          </p:cNvSpPr>
          <p:nvPr>
            <p:ph type="body" idx="1"/>
          </p:nvPr>
        </p:nvSpPr>
        <p:spPr/>
        <p:txBody>
          <a:bodyPr lIns="45719" tIns="45720" rIns="45719" bIns="45720" anchor="t">
            <a:normAutofit/>
          </a:bodyPr>
          <a:lstStyle/>
          <a:p>
            <a:pPr marL="260350" indent="-260350"/>
            <a:r>
              <a:rPr lang="en-US" dirty="0"/>
              <a:t>Will most likely happen in a future fiscal year</a:t>
            </a:r>
          </a:p>
          <a:p>
            <a:pPr marL="260350" indent="-260350"/>
            <a:r>
              <a:rPr lang="en-US" dirty="0"/>
              <a:t>Due to the nature of the program, and post-award requirements on the state, it is difficult to project a reimbursement timeline</a:t>
            </a:r>
          </a:p>
          <a:p>
            <a:pPr marL="641350" lvl="1" indent="-260350"/>
            <a:r>
              <a:rPr lang="en-US" dirty="0"/>
              <a:t>Quality documentation will ensure a shorter timeline for reimbursement</a:t>
            </a:r>
          </a:p>
        </p:txBody>
      </p:sp>
    </p:spTree>
    <p:extLst>
      <p:ext uri="{BB962C8B-B14F-4D97-AF65-F5344CB8AC3E}">
        <p14:creationId xmlns:p14="http://schemas.microsoft.com/office/powerpoint/2010/main" val="646659404"/>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1C8F-D5A9-4061-9CEF-75A78C47725D}"/>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en-US" sz="4800" dirty="0">
                <a:latin typeface="Calibri"/>
              </a:rPr>
              <a:t>Small Project Reimbursements</a:t>
            </a:r>
            <a:endParaRPr kumimoji="0" lang="en-US" sz="4800" b="1" i="0" u="none" strike="noStrike" kern="0" cap="none" spc="0" normalizeH="0" baseline="0" noProof="0" dirty="0">
              <a:ln>
                <a:noFill/>
              </a:ln>
              <a:solidFill>
                <a:srgbClr val="1F497D"/>
              </a:solidFill>
              <a:effectLst/>
              <a:uLnTx/>
              <a:uFillTx/>
              <a:latin typeface="Calibri" panose="020F0502020204030204" pitchFamily="34" charset="0"/>
              <a:ea typeface="+mj-ea"/>
              <a:cs typeface="+mj-cs"/>
            </a:endParaRPr>
          </a:p>
        </p:txBody>
      </p:sp>
      <p:sp>
        <p:nvSpPr>
          <p:cNvPr id="3" name="Content Placeholder 2">
            <a:extLst>
              <a:ext uri="{FF2B5EF4-FFF2-40B4-BE49-F238E27FC236}">
                <a16:creationId xmlns:a16="http://schemas.microsoft.com/office/drawing/2014/main" id="{E27FE354-0A15-4E32-B301-48A01F4A7F5B}"/>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For Small Projects (under $</a:t>
            </a:r>
            <a:r>
              <a:rPr lang="en-US" dirty="0">
                <a:latin typeface="Calibri"/>
              </a:rPr>
              <a:t>139,800</a:t>
            </a:r>
            <a:r>
              <a:rPr kumimoji="0" lang="en-US" sz="3200" b="0" i="0" u="none" strike="noStrike" kern="0" cap="none" spc="0" normalizeH="0" baseline="0" noProof="0" dirty="0">
                <a:ln>
                  <a:noFill/>
                </a:ln>
                <a:solidFill>
                  <a:srgbClr val="1F497D"/>
                </a:solidFill>
                <a:effectLst/>
                <a:uLnTx/>
                <a:uFillTx/>
                <a:latin typeface="Calibri"/>
                <a:ea typeface="+mn-ea"/>
                <a:cs typeface="+mn-cs"/>
              </a:rPr>
              <a:t>)</a:t>
            </a:r>
          </a:p>
          <a:p>
            <a:pPr lvl="1">
              <a:buClr>
                <a:srgbClr val="5F5F5F"/>
              </a:buClr>
              <a:buFont typeface="Tahoma"/>
              <a:buChar char="–"/>
              <a:defRPr/>
            </a:pPr>
            <a:r>
              <a:rPr lang="en-US" dirty="0">
                <a:latin typeface="Calibri"/>
                <a:cs typeface="Helvetica"/>
              </a:rPr>
              <a:t>Written on Estimates, and Paid on Estimates</a:t>
            </a:r>
          </a:p>
          <a:p>
            <a:pPr lvl="1">
              <a:defRPr/>
            </a:pPr>
            <a:r>
              <a:rPr kumimoji="0" lang="en-US" sz="2800" b="0" i="0" u="none" strike="noStrike" kern="0" cap="none" spc="0" normalizeH="0" baseline="0" noProof="0" dirty="0">
                <a:ln>
                  <a:noFill/>
                </a:ln>
                <a:solidFill>
                  <a:srgbClr val="1F497D"/>
                </a:solidFill>
                <a:effectLst/>
                <a:uLnTx/>
                <a:uFillTx/>
                <a:latin typeface="Calibri"/>
              </a:rPr>
              <a:t>You may request the full federal share (75%)</a:t>
            </a:r>
            <a:r>
              <a:rPr lang="en-US" dirty="0">
                <a:latin typeface="Calibri"/>
              </a:rPr>
              <a:t> and</a:t>
            </a:r>
            <a:r>
              <a:rPr kumimoji="0" lang="en-US" sz="2800" b="0" i="0" u="none" strike="noStrike" kern="0" cap="none" spc="0" normalizeH="0" baseline="0" noProof="0" dirty="0">
                <a:ln>
                  <a:noFill/>
                </a:ln>
                <a:solidFill>
                  <a:srgbClr val="1F497D"/>
                </a:solidFill>
                <a:effectLst/>
                <a:uLnTx/>
                <a:uFillTx/>
                <a:latin typeface="Calibri"/>
              </a:rPr>
              <a:t> </a:t>
            </a:r>
            <a:r>
              <a:rPr lang="en-US" dirty="0">
                <a:latin typeface="Calibri"/>
              </a:rPr>
              <a:t>state share </a:t>
            </a:r>
            <a:r>
              <a:rPr kumimoji="0" lang="en-US" sz="2800" b="0" i="0" u="none" strike="noStrike" kern="0" cap="none" spc="0" normalizeH="0" baseline="0" noProof="0" dirty="0">
                <a:ln>
                  <a:noFill/>
                </a:ln>
                <a:solidFill>
                  <a:srgbClr val="1F497D"/>
                </a:solidFill>
                <a:effectLst/>
                <a:uLnTx/>
                <a:uFillTx/>
                <a:latin typeface="Calibri"/>
              </a:rPr>
              <a:t>of your total project costs </a:t>
            </a:r>
            <a:r>
              <a:rPr kumimoji="0" lang="en-US" sz="2800" b="1" i="0" u="none" strike="noStrike" kern="0" cap="none" spc="0" normalizeH="0" baseline="0" noProof="0" dirty="0">
                <a:ln>
                  <a:noFill/>
                </a:ln>
                <a:solidFill>
                  <a:srgbClr val="1F497D"/>
                </a:solidFill>
                <a:effectLst/>
                <a:uLnTx/>
                <a:uFillTx/>
                <a:latin typeface="Calibri"/>
              </a:rPr>
              <a:t>if the work is completed.</a:t>
            </a:r>
            <a:r>
              <a:rPr lang="en-US" b="1" dirty="0">
                <a:latin typeface="Calibri"/>
              </a:rPr>
              <a:t> </a:t>
            </a:r>
          </a:p>
          <a:p>
            <a:pPr lvl="1">
              <a:defRPr/>
            </a:pPr>
            <a:r>
              <a:rPr lang="en-US" dirty="0">
                <a:latin typeface="Calibri"/>
              </a:rPr>
              <a:t>Subrecipients must be compliant with the quarterly reporting requirement</a:t>
            </a:r>
            <a:endParaRPr lang="en-US" dirty="0"/>
          </a:p>
        </p:txBody>
      </p:sp>
    </p:spTree>
    <p:extLst>
      <p:ext uri="{BB962C8B-B14F-4D97-AF65-F5344CB8AC3E}">
        <p14:creationId xmlns:p14="http://schemas.microsoft.com/office/powerpoint/2010/main" val="4166139780"/>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007E-285E-4185-A61D-C9440412BD7D}"/>
              </a:ext>
            </a:extLst>
          </p:cNvPr>
          <p:cNvSpPr>
            <a:spLocks noGrp="1"/>
          </p:cNvSpPr>
          <p:nvPr>
            <p:ph type="title"/>
          </p:nvPr>
        </p:nvSpPr>
        <p:spPr/>
        <p:txBody>
          <a:bodyPr lIns="45719" tIns="45720" rIns="45719" bIns="45720" anchor="ctr">
            <a:normAutofit fontScale="90000"/>
          </a:bodyPr>
          <a:lstStyle/>
          <a:p>
            <a:r>
              <a:rPr lang="en-US" dirty="0"/>
              <a:t>Applicants with Multiple Small Projects</a:t>
            </a:r>
          </a:p>
        </p:txBody>
      </p:sp>
      <p:sp>
        <p:nvSpPr>
          <p:cNvPr id="3" name="Text Placeholder 2">
            <a:extLst>
              <a:ext uri="{FF2B5EF4-FFF2-40B4-BE49-F238E27FC236}">
                <a16:creationId xmlns:a16="http://schemas.microsoft.com/office/drawing/2014/main" id="{A1D0BAAB-E251-4A16-8C6B-ABF6ABACB201}"/>
              </a:ext>
            </a:extLst>
          </p:cNvPr>
          <p:cNvSpPr>
            <a:spLocks noGrp="1"/>
          </p:cNvSpPr>
          <p:nvPr>
            <p:ph type="body" idx="1"/>
          </p:nvPr>
        </p:nvSpPr>
        <p:spPr/>
        <p:txBody>
          <a:bodyPr lIns="45719" tIns="45720" rIns="45719" bIns="45720" anchor="t">
            <a:normAutofit/>
          </a:bodyPr>
          <a:lstStyle/>
          <a:p>
            <a:pPr marL="260350" indent="-260350"/>
            <a:r>
              <a:rPr lang="en-US" dirty="0"/>
              <a:t>You will need to monitor any potential cost overruns and under-runs across your small projects.   </a:t>
            </a:r>
          </a:p>
          <a:p>
            <a:pPr marL="260350" indent="-260350"/>
            <a:r>
              <a:rPr lang="en-US" dirty="0"/>
              <a:t>FEMA does not adjust small project amounts unless there is an eligibility concern, or there is a net small project overrun appeal.</a:t>
            </a:r>
          </a:p>
          <a:p>
            <a:pPr marL="260350" indent="-260350"/>
            <a:r>
              <a:rPr lang="en-US" b="1" dirty="0"/>
              <a:t>See PAPPG page 199 for more details</a:t>
            </a:r>
          </a:p>
        </p:txBody>
      </p:sp>
    </p:spTree>
    <p:extLst>
      <p:ext uri="{BB962C8B-B14F-4D97-AF65-F5344CB8AC3E}">
        <p14:creationId xmlns:p14="http://schemas.microsoft.com/office/powerpoint/2010/main" val="3045589035"/>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5BC5-F1E8-438C-84C0-2D28E26E4501}"/>
              </a:ext>
            </a:extLst>
          </p:cNvPr>
          <p:cNvSpPr txBox="1">
            <a:spLocks/>
          </p:cNvSpPr>
          <p:nvPr/>
        </p:nvSpPr>
        <p:spPr bwMode="auto">
          <a:xfrm>
            <a:off x="457200" y="243609"/>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en-US" sz="4800" dirty="0">
                <a:latin typeface="Calibri"/>
              </a:rPr>
              <a:t>Large Project Reimbursements</a:t>
            </a:r>
            <a:endParaRPr kumimoji="0" lang="en-US" sz="4800" b="1" i="0" u="none" strike="noStrike" kern="0" cap="none" spc="0" normalizeH="0" baseline="0" noProof="0" dirty="0">
              <a:ln>
                <a:noFill/>
              </a:ln>
              <a:solidFill>
                <a:srgbClr val="1F497D"/>
              </a:solidFill>
              <a:effectLst/>
              <a:uLnTx/>
              <a:uFillTx/>
              <a:latin typeface="Calibri" panose="020F0502020204030204" pitchFamily="34" charset="0"/>
              <a:ea typeface="+mj-ea"/>
              <a:cs typeface="+mj-cs"/>
            </a:endParaRPr>
          </a:p>
        </p:txBody>
      </p:sp>
      <p:sp>
        <p:nvSpPr>
          <p:cNvPr id="3" name="Content Placeholder 2">
            <a:extLst>
              <a:ext uri="{FF2B5EF4-FFF2-40B4-BE49-F238E27FC236}">
                <a16:creationId xmlns:a16="http://schemas.microsoft.com/office/drawing/2014/main" id="{24717ED3-71F2-4F51-8466-9179814C02EB}"/>
              </a:ext>
            </a:extLst>
          </p:cNvPr>
          <p:cNvSpPr txBox="1">
            <a:spLocks/>
          </p:cNvSpPr>
          <p:nvPr/>
        </p:nvSpPr>
        <p:spPr bwMode="auto">
          <a:xfrm>
            <a:off x="228600" y="1447800"/>
            <a:ext cx="8686799"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dirty="0">
                <a:ln>
                  <a:noFill/>
                </a:ln>
                <a:solidFill>
                  <a:srgbClr val="1F497D"/>
                </a:solidFill>
                <a:effectLst/>
                <a:uLnTx/>
                <a:uFillTx/>
                <a:latin typeface="Calibri"/>
                <a:ea typeface="+mn-ea"/>
                <a:cs typeface="+mn-cs"/>
              </a:rPr>
              <a:t>For large projects (above $</a:t>
            </a:r>
            <a:r>
              <a:rPr lang="en-US" dirty="0">
                <a:latin typeface="Calibri"/>
              </a:rPr>
              <a:t>139,800</a:t>
            </a:r>
            <a:r>
              <a:rPr kumimoji="0" lang="en-US" sz="3200" b="0" i="0" u="none" strike="noStrike" kern="0" cap="none" spc="0" normalizeH="0" baseline="0" noProof="0" dirty="0">
                <a:ln>
                  <a:noFill/>
                </a:ln>
                <a:solidFill>
                  <a:srgbClr val="1F497D"/>
                </a:solidFill>
                <a:effectLst/>
                <a:uLnTx/>
                <a:uFillTx/>
                <a:latin typeface="Calibri"/>
                <a:ea typeface="+mn-ea"/>
                <a:cs typeface="+mn-cs"/>
              </a:rPr>
              <a:t>)</a:t>
            </a:r>
          </a:p>
          <a:p>
            <a:pPr lvl="1">
              <a:defRPr/>
            </a:pPr>
            <a:r>
              <a:rPr kumimoji="0" lang="en-US" sz="2800" b="0" i="0" u="none" strike="noStrike" kern="0" cap="none" spc="0" normalizeH="0" baseline="0" noProof="0" dirty="0">
                <a:ln>
                  <a:noFill/>
                </a:ln>
                <a:solidFill>
                  <a:srgbClr val="1F497D"/>
                </a:solidFill>
                <a:effectLst/>
                <a:uLnTx/>
                <a:uFillTx/>
                <a:latin typeface="Calibri"/>
              </a:rPr>
              <a:t>You </a:t>
            </a:r>
            <a:r>
              <a:rPr lang="en-US" dirty="0">
                <a:latin typeface="Calibri"/>
              </a:rPr>
              <a:t>must be able </a:t>
            </a:r>
            <a:r>
              <a:rPr kumimoji="0" lang="en-US" sz="2800" b="0" i="0" u="none" strike="noStrike" kern="0" cap="none" spc="0" normalizeH="0" baseline="0" noProof="0" dirty="0">
                <a:ln>
                  <a:noFill/>
                </a:ln>
                <a:solidFill>
                  <a:srgbClr val="1F497D"/>
                </a:solidFill>
                <a:effectLst/>
                <a:uLnTx/>
                <a:uFillTx/>
                <a:latin typeface="Calibri"/>
              </a:rPr>
              <a:t>to </a:t>
            </a:r>
            <a:r>
              <a:rPr lang="en-US" dirty="0">
                <a:latin typeface="Calibri"/>
              </a:rPr>
              <a:t>fully document your work completed, costs, and demonstrate proof of payment</a:t>
            </a:r>
            <a:endParaRPr lang="en-US" sz="2800" b="1" i="0" u="none" strike="noStrike" kern="0" cap="none" spc="0" normalizeH="0" baseline="0" noProof="0" dirty="0">
              <a:ln>
                <a:noFill/>
              </a:ln>
              <a:solidFill>
                <a:srgbClr val="1F497D"/>
              </a:solidFill>
              <a:effectLst/>
              <a:uLnTx/>
              <a:uFillTx/>
              <a:latin typeface="Calibri"/>
            </a:endParaRPr>
          </a:p>
          <a:p>
            <a:pPr lvl="1">
              <a:defRPr/>
            </a:pPr>
            <a:r>
              <a:rPr lang="en-US" dirty="0">
                <a:latin typeface="Calibri"/>
              </a:rPr>
              <a:t>VDEM will hold 10% of the federal share of eligible costs until closeout as a retainer in case of a closeout de-obligation.</a:t>
            </a:r>
            <a:endParaRPr lang="en-US" sz="2800" b="0" i="0" u="none" strike="noStrike" kern="0" cap="none" spc="0" normalizeH="0" baseline="0" noProof="0" dirty="0">
              <a:ln>
                <a:noFill/>
              </a:ln>
              <a:solidFill>
                <a:srgbClr val="1F497D"/>
              </a:solidFill>
              <a:effectLst/>
              <a:uLnTx/>
              <a:uFillTx/>
              <a:latin typeface="Calibri"/>
            </a:endParaRPr>
          </a:p>
          <a:p>
            <a:pPr lvl="1">
              <a:defRPr/>
            </a:pPr>
            <a:r>
              <a:rPr lang="en-US" dirty="0">
                <a:latin typeface="Calibri"/>
                <a:ea typeface="+mn-ea"/>
                <a:cs typeface="+mn-cs"/>
              </a:rPr>
              <a:t>VDEM will hold any applicable state share of eligible costs until closeout. </a:t>
            </a:r>
          </a:p>
        </p:txBody>
      </p:sp>
    </p:spTree>
    <p:extLst>
      <p:ext uri="{BB962C8B-B14F-4D97-AF65-F5344CB8AC3E}">
        <p14:creationId xmlns:p14="http://schemas.microsoft.com/office/powerpoint/2010/main" val="128769480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34570C-EEC6-494F-ADCE-1B11F744DB18}"/>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A Tale of Two Portals</a:t>
            </a:r>
          </a:p>
        </p:txBody>
      </p:sp>
      <p:pic>
        <p:nvPicPr>
          <p:cNvPr id="5" name="Picture 4">
            <a:extLst>
              <a:ext uri="{FF2B5EF4-FFF2-40B4-BE49-F238E27FC236}">
                <a16:creationId xmlns:a16="http://schemas.microsoft.com/office/drawing/2014/main" id="{20F01C1A-17D9-4A65-8CF0-39155453BB8F}"/>
              </a:ext>
            </a:extLst>
          </p:cNvPr>
          <p:cNvPicPr>
            <a:picLocks noChangeAspect="1"/>
          </p:cNvPicPr>
          <p:nvPr/>
        </p:nvPicPr>
        <p:blipFill>
          <a:blip r:embed="rId2"/>
          <a:stretch>
            <a:fillRect/>
          </a:stretch>
        </p:blipFill>
        <p:spPr>
          <a:xfrm>
            <a:off x="4648200" y="1676400"/>
            <a:ext cx="4454236" cy="1037164"/>
          </a:xfrm>
          <a:prstGeom prst="rect">
            <a:avLst/>
          </a:prstGeom>
        </p:spPr>
      </p:pic>
      <p:pic>
        <p:nvPicPr>
          <p:cNvPr id="6" name="Picture 8" descr="Storm scammers claim to be FEMA, target North Myrtle Beach | News ...">
            <a:extLst>
              <a:ext uri="{FF2B5EF4-FFF2-40B4-BE49-F238E27FC236}">
                <a16:creationId xmlns:a16="http://schemas.microsoft.com/office/drawing/2014/main" id="{D96C46CE-B865-46CB-A854-DDEA65958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56451"/>
            <a:ext cx="4454236" cy="1907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9B4431-1B6F-4B5D-9586-E9A8EEC0B730}"/>
              </a:ext>
            </a:extLst>
          </p:cNvPr>
          <p:cNvPicPr>
            <a:picLocks noChangeAspect="1"/>
          </p:cNvPicPr>
          <p:nvPr/>
        </p:nvPicPr>
        <p:blipFill>
          <a:blip r:embed="rId4"/>
          <a:stretch>
            <a:fillRect/>
          </a:stretch>
        </p:blipFill>
        <p:spPr>
          <a:xfrm>
            <a:off x="76200" y="1676399"/>
            <a:ext cx="4419600" cy="1037164"/>
          </a:xfrm>
          <a:prstGeom prst="rect">
            <a:avLst/>
          </a:prstGeom>
        </p:spPr>
      </p:pic>
      <p:pic>
        <p:nvPicPr>
          <p:cNvPr id="8" name="Picture 7">
            <a:extLst>
              <a:ext uri="{FF2B5EF4-FFF2-40B4-BE49-F238E27FC236}">
                <a16:creationId xmlns:a16="http://schemas.microsoft.com/office/drawing/2014/main" id="{C6D5A64F-FBB5-46E3-BC7E-84FACE133156}"/>
              </a:ext>
            </a:extLst>
          </p:cNvPr>
          <p:cNvPicPr>
            <a:picLocks noChangeAspect="1"/>
          </p:cNvPicPr>
          <p:nvPr/>
        </p:nvPicPr>
        <p:blipFill>
          <a:blip r:embed="rId5"/>
          <a:stretch>
            <a:fillRect/>
          </a:stretch>
        </p:blipFill>
        <p:spPr>
          <a:xfrm>
            <a:off x="76200" y="2758498"/>
            <a:ext cx="4419600" cy="1905001"/>
          </a:xfrm>
          <a:prstGeom prst="rect">
            <a:avLst/>
          </a:prstGeom>
        </p:spPr>
      </p:pic>
    </p:spTree>
    <p:extLst>
      <p:ext uri="{BB962C8B-B14F-4D97-AF65-F5344CB8AC3E}">
        <p14:creationId xmlns:p14="http://schemas.microsoft.com/office/powerpoint/2010/main" val="4146020249"/>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7FA7-ECA4-43E3-B358-80C9BAEFBADF}"/>
              </a:ext>
            </a:extLst>
          </p:cNvPr>
          <p:cNvSpPr>
            <a:spLocks noGrp="1"/>
          </p:cNvSpPr>
          <p:nvPr>
            <p:ph type="title"/>
          </p:nvPr>
        </p:nvSpPr>
        <p:spPr/>
        <p:txBody>
          <a:bodyPr lIns="45719" tIns="45720" rIns="45719" bIns="45720" anchor="ctr">
            <a:normAutofit/>
          </a:bodyPr>
          <a:lstStyle/>
          <a:p>
            <a:r>
              <a:rPr lang="en-US" dirty="0"/>
              <a:t>New Reimbursement Feature</a:t>
            </a:r>
          </a:p>
        </p:txBody>
      </p:sp>
      <p:sp>
        <p:nvSpPr>
          <p:cNvPr id="3" name="Text Placeholder 2">
            <a:extLst>
              <a:ext uri="{FF2B5EF4-FFF2-40B4-BE49-F238E27FC236}">
                <a16:creationId xmlns:a16="http://schemas.microsoft.com/office/drawing/2014/main" id="{3D2254FE-CF01-4682-9D89-4F5AC5CF47A7}"/>
              </a:ext>
            </a:extLst>
          </p:cNvPr>
          <p:cNvSpPr>
            <a:spLocks noGrp="1"/>
          </p:cNvSpPr>
          <p:nvPr>
            <p:ph type="body" idx="1"/>
          </p:nvPr>
        </p:nvSpPr>
        <p:spPr/>
        <p:txBody>
          <a:bodyPr lIns="45719" tIns="45720" rIns="45719" bIns="45720" anchor="t">
            <a:normAutofit/>
          </a:bodyPr>
          <a:lstStyle/>
          <a:p>
            <a:pPr marL="260350" indent="-260350"/>
            <a:r>
              <a:rPr lang="en-US" dirty="0"/>
              <a:t>VDEM is beginning to import cost line items from the FEMA PA Data Warehouse so that reimbursement requests can be linked to those line items to easily detect cost overruns, which would require a scope of work change. </a:t>
            </a:r>
          </a:p>
          <a:p>
            <a:pPr marL="260350" indent="-260350"/>
            <a:r>
              <a:rPr lang="en-US" dirty="0"/>
              <a:t>Linking the cost line items will also make the final closeout review more efficient. </a:t>
            </a:r>
          </a:p>
        </p:txBody>
      </p:sp>
    </p:spTree>
    <p:extLst>
      <p:ext uri="{BB962C8B-B14F-4D97-AF65-F5344CB8AC3E}">
        <p14:creationId xmlns:p14="http://schemas.microsoft.com/office/powerpoint/2010/main" val="1401518984"/>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8309-815C-48BF-B2E4-234498CD6F36}"/>
              </a:ext>
            </a:extLst>
          </p:cNvPr>
          <p:cNvSpPr>
            <a:spLocks noGrp="1"/>
          </p:cNvSpPr>
          <p:nvPr>
            <p:ph type="title"/>
          </p:nvPr>
        </p:nvSpPr>
        <p:spPr/>
        <p:txBody>
          <a:bodyPr lIns="45719" tIns="45720" rIns="45719" bIns="45720" anchor="ctr">
            <a:normAutofit/>
          </a:bodyPr>
          <a:lstStyle/>
          <a:p>
            <a:r>
              <a:rPr lang="en-US" dirty="0"/>
              <a:t>Closeout (End of the Road)</a:t>
            </a:r>
          </a:p>
        </p:txBody>
      </p:sp>
      <p:sp>
        <p:nvSpPr>
          <p:cNvPr id="3" name="Text Placeholder 2">
            <a:extLst>
              <a:ext uri="{FF2B5EF4-FFF2-40B4-BE49-F238E27FC236}">
                <a16:creationId xmlns:a16="http://schemas.microsoft.com/office/drawing/2014/main" id="{B53EACF4-91AC-489F-B664-AC0EA242B198}"/>
              </a:ext>
            </a:extLst>
          </p:cNvPr>
          <p:cNvSpPr>
            <a:spLocks noGrp="1"/>
          </p:cNvSpPr>
          <p:nvPr>
            <p:ph type="body" idx="1"/>
          </p:nvPr>
        </p:nvSpPr>
        <p:spPr/>
        <p:txBody>
          <a:bodyPr lIns="45719" tIns="45720" rIns="45719" bIns="45720" anchor="t">
            <a:normAutofit fontScale="92500" lnSpcReduction="20000"/>
          </a:bodyPr>
          <a:lstStyle/>
          <a:p>
            <a:pPr marL="260350" indent="-260350"/>
            <a:r>
              <a:rPr lang="en-US" dirty="0"/>
              <a:t>Once the work is completed and allowable reimbursement requests have been processed and paid, the sub-recipient will need to request that their project be closed in EM Grants. </a:t>
            </a:r>
          </a:p>
          <a:p>
            <a:pPr marL="260350" indent="-260350"/>
            <a:r>
              <a:rPr lang="en-US" dirty="0"/>
              <a:t>Will need to do a final summary of expenditures</a:t>
            </a:r>
          </a:p>
          <a:p>
            <a:pPr marL="260350" indent="-260350"/>
            <a:r>
              <a:rPr lang="en-US" dirty="0"/>
              <a:t>VDEM and FEMA must do a final review</a:t>
            </a:r>
          </a:p>
          <a:p>
            <a:pPr marL="260350" indent="-260350"/>
            <a:r>
              <a:rPr lang="en-US" dirty="0"/>
              <a:t>If all work is completed, lines up with the approved scope of work, and costs are eligible then the project can be closed</a:t>
            </a:r>
          </a:p>
        </p:txBody>
      </p:sp>
    </p:spTree>
    <p:extLst>
      <p:ext uri="{BB962C8B-B14F-4D97-AF65-F5344CB8AC3E}">
        <p14:creationId xmlns:p14="http://schemas.microsoft.com/office/powerpoint/2010/main" val="2776975065"/>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6CCE-DED1-4171-A19F-1B0AA43BA35A}"/>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0" cap="none" spc="0" normalizeH="0" baseline="0" noProof="0">
                <a:ln>
                  <a:noFill/>
                </a:ln>
                <a:solidFill>
                  <a:srgbClr val="1F497D"/>
                </a:solidFill>
                <a:effectLst/>
                <a:uLnTx/>
                <a:uFillTx/>
                <a:latin typeface="Calibri" panose="020F0502020204030204" pitchFamily="34" charset="0"/>
                <a:ea typeface="+mj-ea"/>
                <a:cs typeface="+mj-cs"/>
              </a:rPr>
              <a:t>State Agencies	</a:t>
            </a:r>
          </a:p>
        </p:txBody>
      </p:sp>
      <p:sp>
        <p:nvSpPr>
          <p:cNvPr id="3" name="Content Placeholder 2">
            <a:extLst>
              <a:ext uri="{FF2B5EF4-FFF2-40B4-BE49-F238E27FC236}">
                <a16:creationId xmlns:a16="http://schemas.microsoft.com/office/drawing/2014/main" id="{D8EB14EA-F684-45FE-A43E-792255AFAF18}"/>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rPr>
              <a:t>For State Agency Transfers, agencies will be required to use the following fund codes:</a:t>
            </a: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rPr>
              <a:t>Federal Trust Fund:  10000</a:t>
            </a: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rPr>
              <a:t>State Sum Sufficient:  02460</a:t>
            </a:r>
          </a:p>
        </p:txBody>
      </p:sp>
    </p:spTree>
    <p:extLst>
      <p:ext uri="{BB962C8B-B14F-4D97-AF65-F5344CB8AC3E}">
        <p14:creationId xmlns:p14="http://schemas.microsoft.com/office/powerpoint/2010/main" val="1504560133"/>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752CF7-CEA6-482A-9D44-95433FEB2FED}"/>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Common Terms</a:t>
            </a:r>
            <a:endPar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endParaRPr>
          </a:p>
        </p:txBody>
      </p:sp>
      <p:sp>
        <p:nvSpPr>
          <p:cNvPr id="5" name="Content Placeholder 2">
            <a:extLst>
              <a:ext uri="{FF2B5EF4-FFF2-40B4-BE49-F238E27FC236}">
                <a16:creationId xmlns:a16="http://schemas.microsoft.com/office/drawing/2014/main" id="{5CB058E5-0385-4D7B-94C5-68A63E476AA0}"/>
              </a:ext>
            </a:extLst>
          </p:cNvPr>
          <p:cNvSpPr txBox="1">
            <a:spLocks/>
          </p:cNvSpPr>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000" b="1" i="0" u="none" strike="noStrike" kern="0" cap="none" spc="0" normalizeH="0" baseline="0" noProof="0">
                <a:ln>
                  <a:noFill/>
                </a:ln>
                <a:solidFill>
                  <a:srgbClr val="1F497D"/>
                </a:solidFill>
                <a:effectLst/>
                <a:uLnTx/>
                <a:uFillTx/>
                <a:latin typeface="Calibri" panose="020F0502020204030204" pitchFamily="34" charset="0"/>
                <a:ea typeface="+mn-ea"/>
                <a:cs typeface="+mn-cs"/>
              </a:rPr>
              <a:t>Applicants:</a:t>
            </a:r>
            <a:r>
              <a:rPr kumimoji="0" lang="en-US" sz="2000" b="0" i="0" u="none" strike="noStrike" kern="0" cap="none" spc="0" normalizeH="0" baseline="0" noProof="0">
                <a:ln>
                  <a:noFill/>
                </a:ln>
                <a:solidFill>
                  <a:srgbClr val="1F497D"/>
                </a:solidFill>
                <a:effectLst/>
                <a:uLnTx/>
                <a:uFillTx/>
                <a:latin typeface="Calibri" panose="020F0502020204030204" pitchFamily="34" charset="0"/>
                <a:ea typeface="+mn-ea"/>
                <a:cs typeface="+mn-cs"/>
              </a:rPr>
              <a:t> Entities submitting a request for assistance under the recipient's federal award.</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000" b="1" i="0" u="none" strike="noStrike" kern="0" cap="none" spc="0" normalizeH="0" baseline="0" noProof="0">
                <a:ln>
                  <a:noFill/>
                </a:ln>
                <a:solidFill>
                  <a:srgbClr val="1F497D"/>
                </a:solidFill>
                <a:effectLst/>
                <a:uLnTx/>
                <a:uFillTx/>
                <a:latin typeface="Calibri" panose="020F0502020204030204" pitchFamily="34" charset="0"/>
                <a:ea typeface="+mn-ea"/>
                <a:cs typeface="+mn-cs"/>
              </a:rPr>
              <a:t>Subrecipients:</a:t>
            </a:r>
            <a:r>
              <a:rPr kumimoji="0" lang="en-US" sz="2000" b="0" i="0" u="none" strike="noStrike" kern="0" cap="none" spc="0" normalizeH="0" baseline="0" noProof="0">
                <a:ln>
                  <a:noFill/>
                </a:ln>
                <a:solidFill>
                  <a:srgbClr val="1F497D"/>
                </a:solidFill>
                <a:effectLst/>
                <a:uLnTx/>
                <a:uFillTx/>
                <a:latin typeface="Calibri" panose="020F0502020204030204" pitchFamily="34" charset="0"/>
                <a:ea typeface="+mn-ea"/>
                <a:cs typeface="+mn-cs"/>
              </a:rPr>
              <a:t> Applicants who have received a subaward from the Recipient and is then bound by the conditions of the award and subaward.</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000" b="1" i="0" u="none" strike="noStrike" kern="0" cap="none" spc="0" normalizeH="0" baseline="0" noProof="0">
                <a:ln>
                  <a:noFill/>
                </a:ln>
                <a:solidFill>
                  <a:srgbClr val="1F497D"/>
                </a:solidFill>
                <a:effectLst/>
                <a:uLnTx/>
                <a:uFillTx/>
                <a:latin typeface="Calibri" panose="020F0502020204030204" pitchFamily="34" charset="0"/>
                <a:ea typeface="+mn-ea"/>
                <a:cs typeface="+mn-cs"/>
              </a:rPr>
              <a:t>Recipients:</a:t>
            </a:r>
            <a:r>
              <a:rPr kumimoji="0" lang="en-US" sz="2000" b="0" i="0" u="none" strike="noStrike" kern="0" cap="none" spc="0" normalizeH="0" baseline="0" noProof="0">
                <a:ln>
                  <a:noFill/>
                </a:ln>
                <a:solidFill>
                  <a:srgbClr val="1F497D"/>
                </a:solidFill>
                <a:effectLst/>
                <a:uLnTx/>
                <a:uFillTx/>
                <a:latin typeface="Calibri" panose="020F0502020204030204" pitchFamily="34" charset="0"/>
                <a:ea typeface="+mn-ea"/>
                <a:cs typeface="+mn-cs"/>
              </a:rPr>
              <a:t> The State or Tribal government that receives funding under the disaster declaration and disburses funding to approved subrecipients.</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2000" b="1" i="0" u="none" strike="noStrike" kern="0" cap="none" spc="0" normalizeH="0" baseline="0" noProof="0">
                <a:ln>
                  <a:noFill/>
                </a:ln>
                <a:solidFill>
                  <a:srgbClr val="1F497D"/>
                </a:solidFill>
                <a:effectLst/>
                <a:uLnTx/>
                <a:uFillTx/>
                <a:latin typeface="Calibri" panose="020F0502020204030204" pitchFamily="34" charset="0"/>
                <a:ea typeface="+mn-ea"/>
                <a:cs typeface="+mn-cs"/>
              </a:rPr>
              <a:t>FEMA:</a:t>
            </a:r>
            <a:r>
              <a:rPr kumimoji="0" lang="en-US" sz="2000" b="0" i="0" u="none" strike="noStrike" kern="0" cap="none" spc="0" normalizeH="0" baseline="0" noProof="0">
                <a:ln>
                  <a:noFill/>
                </a:ln>
                <a:solidFill>
                  <a:srgbClr val="1F497D"/>
                </a:solidFill>
                <a:effectLst/>
                <a:uLnTx/>
                <a:uFillTx/>
                <a:latin typeface="Calibri" panose="020F0502020204030204" pitchFamily="34" charset="0"/>
                <a:ea typeface="+mn-ea"/>
                <a:cs typeface="+mn-cs"/>
              </a:rPr>
              <a:t> The federal awarding agency authorized to manage the program.</a:t>
            </a: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endParaRPr kumimoji="0" lang="en-US" sz="20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1345594"/>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A51E-9C9F-43DC-8646-4E42DB86F5C1}"/>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1" i="0" u="none" strike="noStrike" kern="0" cap="none" spc="0" normalizeH="0" baseline="0" noProof="0">
                <a:ln>
                  <a:noFill/>
                </a:ln>
                <a:solidFill>
                  <a:srgbClr val="1F497D"/>
                </a:solidFill>
                <a:effectLst/>
                <a:uLnTx/>
                <a:uFillTx/>
                <a:latin typeface="Calibri" panose="020F0502020204030204" pitchFamily="34" charset="0"/>
                <a:ea typeface="+mj-ea"/>
                <a:cs typeface="+mj-cs"/>
              </a:rPr>
              <a:t>Resources</a:t>
            </a:r>
          </a:p>
        </p:txBody>
      </p:sp>
      <p:sp>
        <p:nvSpPr>
          <p:cNvPr id="3" name="Content Placeholder 2">
            <a:extLst>
              <a:ext uri="{FF2B5EF4-FFF2-40B4-BE49-F238E27FC236}">
                <a16:creationId xmlns:a16="http://schemas.microsoft.com/office/drawing/2014/main" id="{48AD635C-A290-49D9-BCDC-759DF755D49A}"/>
              </a:ext>
            </a:extLst>
          </p:cNvPr>
          <p:cNvSpPr txBox="1">
            <a:spLocks/>
          </p:cNvSpPr>
          <p:nvPr/>
        </p:nvSpPr>
        <p:spPr bwMode="auto">
          <a:xfrm>
            <a:off x="457200" y="1447800"/>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1800" b="0" i="0" u="none" strike="noStrike" kern="0" cap="none" spc="0" normalizeH="0" baseline="0" noProof="0" dirty="0">
                <a:ln>
                  <a:noFill/>
                </a:ln>
                <a:solidFill>
                  <a:srgbClr val="1F497D"/>
                </a:solidFill>
                <a:effectLst/>
                <a:uLnTx/>
                <a:uFillTx/>
                <a:latin typeface="Calibri"/>
                <a:ea typeface="+mn-ea"/>
                <a:cs typeface="+mn-cs"/>
              </a:rPr>
              <a:t>Public Assistance</a:t>
            </a:r>
          </a:p>
          <a:p>
            <a:pPr>
              <a:buClr>
                <a:srgbClr val="5F5F5F"/>
              </a:buClr>
              <a:defRPr/>
            </a:pPr>
            <a:r>
              <a:rPr kumimoji="0" lang="en-US" sz="1600" b="0" i="0" u="none" strike="noStrike" kern="0" cap="none" spc="0" normalizeH="0" baseline="0" noProof="0" dirty="0">
                <a:ln>
                  <a:noFill/>
                </a:ln>
                <a:solidFill>
                  <a:srgbClr val="1F497D"/>
                </a:solidFill>
                <a:effectLst/>
                <a:uLnTx/>
                <a:uFillTx/>
                <a:latin typeface="Calibri"/>
                <a:ea typeface="+mn-ea"/>
                <a:cs typeface="+mn-cs"/>
              </a:rPr>
              <a:t>VDEM Website:</a:t>
            </a:r>
            <a:r>
              <a:rPr lang="en-US" sz="1600" dirty="0">
                <a:latin typeface="Calibri"/>
              </a:rPr>
              <a:t>  </a:t>
            </a:r>
            <a:r>
              <a:rPr lang="en-US" sz="1600" dirty="0">
                <a:latin typeface="Calibri"/>
                <a:cs typeface="Calibri"/>
              </a:rPr>
              <a:t>https://www.vaemergency.gov/disasters/2022-01-04-severe-winter-storms/</a:t>
            </a:r>
            <a:endParaRPr kumimoji="0" lang="en-US" sz="1600" b="0" i="0" u="none" strike="noStrike" kern="0" cap="none" spc="0" normalizeH="0" baseline="0" noProof="0" dirty="0">
              <a:ln>
                <a:noFill/>
              </a:ln>
              <a:solidFill>
                <a:srgbClr val="1F497D"/>
              </a:solidFill>
              <a:effectLst/>
              <a:highlight>
                <a:srgbClr val="FFFF00"/>
              </a:highligh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600" b="0" i="0" u="none" strike="noStrike" kern="0" cap="none" spc="0" normalizeH="0" baseline="0" noProof="0" dirty="0">
                <a:ln>
                  <a:noFill/>
                </a:ln>
                <a:solidFill>
                  <a:srgbClr val="1F497D"/>
                </a:solidFill>
                <a:effectLst/>
                <a:uLnTx/>
                <a:uFillTx/>
                <a:latin typeface="Calibri"/>
                <a:ea typeface="+mn-ea"/>
                <a:cs typeface="+mn-cs"/>
              </a:rPr>
              <a:t>FEMA PAPPG V.4: </a:t>
            </a:r>
            <a:r>
              <a:rPr kumimoji="0" lang="en-US" sz="1600" b="0" i="0" u="none" strike="noStrike" kern="0" cap="none" spc="0" normalizeH="0" baseline="0" noProof="0" dirty="0">
                <a:ln>
                  <a:noFill/>
                </a:ln>
                <a:solidFill>
                  <a:srgbClr val="1F497D"/>
                </a:solidFill>
                <a:effectLst/>
                <a:uLnTx/>
                <a:uFillTx/>
                <a:latin typeface="Calibri"/>
                <a:ea typeface="+mn-ea"/>
                <a:cs typeface="+mn-cs"/>
                <a:hlinkClick r:id="rId2"/>
              </a:rPr>
              <a:t>https://www.fema.gov/sites/default/files/documents/fema_pappg-v4-updated-links_policy_6-1-2020.pdf</a:t>
            </a:r>
            <a:endParaRPr kumimoji="0" lang="en-US" sz="1600" b="0" i="0" u="none" strike="noStrike" kern="0" cap="none" spc="0" normalizeH="0" baseline="0" noProof="0" dirty="0">
              <a:ln>
                <a:noFill/>
              </a:ln>
              <a:solidFill>
                <a:srgbClr val="1F497D"/>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endParaRPr kumimoji="0" lang="en-US" sz="16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5F5F5F"/>
              </a:buClr>
              <a:buSzPct val="120000"/>
              <a:buFontTx/>
              <a:buNone/>
              <a:tabLst/>
              <a:defRPr/>
            </a:pPr>
            <a:endParaRPr kumimoji="0" lang="en-US" sz="16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20000"/>
              </a:spcBef>
              <a:spcAft>
                <a:spcPct val="0"/>
              </a:spcAft>
              <a:buClr>
                <a:srgbClr val="5F5F5F"/>
              </a:buClr>
              <a:buSzPct val="120000"/>
              <a:buFontTx/>
              <a:buNone/>
              <a:tabLst/>
              <a:defRPr/>
            </a:pPr>
            <a:r>
              <a:rPr kumimoji="0" lang="en-US" sz="1800" b="0" i="0" u="none" strike="noStrike" kern="0" cap="none" spc="0" normalizeH="0" baseline="0" noProof="0" dirty="0">
                <a:ln>
                  <a:noFill/>
                </a:ln>
                <a:solidFill>
                  <a:srgbClr val="1F497D"/>
                </a:solidFill>
                <a:effectLst/>
                <a:uLnTx/>
                <a:uFillTx/>
                <a:latin typeface="Calibri"/>
                <a:ea typeface="+mn-ea"/>
                <a:cs typeface="+mn-cs"/>
              </a:rPr>
              <a:t>DRRA</a:t>
            </a:r>
            <a:endParaRPr lang="en-US" sz="1800" b="0" i="0" u="none" strike="noStrike" kern="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600" b="0" i="0" u="none" strike="noStrike" kern="0" cap="none" spc="0" normalizeH="0" baseline="0" noProof="0" dirty="0">
                <a:ln>
                  <a:noFill/>
                </a:ln>
                <a:solidFill>
                  <a:srgbClr val="1F497D"/>
                </a:solidFill>
                <a:effectLst/>
                <a:uLnTx/>
                <a:uFillTx/>
                <a:latin typeface="Calibri"/>
                <a:ea typeface="+mn-ea"/>
                <a:cs typeface="+mn-cs"/>
              </a:rPr>
              <a:t>Disaster Recovery Reform Act: </a:t>
            </a:r>
            <a:r>
              <a:rPr kumimoji="0" lang="en-US" sz="1600" b="0" i="0" u="none" strike="noStrike" kern="0" cap="none" spc="0" normalizeH="0" baseline="0" noProof="0" dirty="0">
                <a:ln>
                  <a:noFill/>
                </a:ln>
                <a:solidFill>
                  <a:srgbClr val="1F497D"/>
                </a:solidFill>
                <a:effectLst/>
                <a:uLnTx/>
                <a:uFillTx/>
                <a:latin typeface="Calibri"/>
                <a:ea typeface="+mn-ea"/>
                <a:cs typeface="+mn-cs"/>
                <a:hlinkClick r:id="rId3"/>
              </a:rPr>
              <a:t>https://www.fema.gov/disasters/disaster-recovery-reform-act-2018</a:t>
            </a:r>
            <a:endParaRPr kumimoji="0" lang="en-US" sz="1600" b="0" i="0" u="none" strike="noStrike" kern="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600" b="0" i="0" u="none" strike="noStrike" kern="0" cap="none" spc="0" normalizeH="0" baseline="0" noProof="0" dirty="0">
                <a:ln>
                  <a:noFill/>
                </a:ln>
                <a:solidFill>
                  <a:srgbClr val="1F497D"/>
                </a:solidFill>
                <a:effectLst/>
                <a:uLnTx/>
                <a:uFillTx/>
                <a:latin typeface="Calibri"/>
                <a:ea typeface="+mn-ea"/>
                <a:cs typeface="+mn-cs"/>
              </a:rPr>
              <a:t>Section 1206 Code Compliance: </a:t>
            </a:r>
            <a:r>
              <a:rPr kumimoji="0" lang="en-US" sz="1600" b="0" i="0" u="none" strike="noStrike" kern="0" cap="none" spc="0" normalizeH="0" baseline="0" noProof="0" dirty="0">
                <a:ln>
                  <a:noFill/>
                </a:ln>
                <a:solidFill>
                  <a:srgbClr val="1F497D"/>
                </a:solidFill>
                <a:effectLst/>
                <a:uLnTx/>
                <a:uFillTx/>
                <a:latin typeface="Calibri"/>
                <a:ea typeface="+mn-ea"/>
                <a:cs typeface="+mn-cs"/>
                <a:hlinkClick r:id="rId4"/>
              </a:rPr>
              <a:t>https://www.fema.gov/sites/default/files/2020-10/fema_building-dode-floodplain-management-ddministration-enforcement-policy_drra-1206_signed_10-15-2020.pdf</a:t>
            </a:r>
            <a:endParaRPr kumimoji="0" lang="en-US" sz="1600" b="0" i="0" u="none" strike="noStrike" kern="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5F5F5F"/>
              </a:buClr>
              <a:buSzPct val="120000"/>
              <a:buFontTx/>
              <a:buChar char="•"/>
              <a:tabLst/>
              <a:defRPr/>
            </a:pPr>
            <a:r>
              <a:rPr kumimoji="0" lang="en-US" sz="1600" b="0" i="0" u="none" strike="noStrike" kern="0" cap="none" spc="0" normalizeH="0" baseline="0" noProof="0" dirty="0">
                <a:ln>
                  <a:noFill/>
                </a:ln>
                <a:solidFill>
                  <a:srgbClr val="1F497D"/>
                </a:solidFill>
                <a:effectLst/>
                <a:uLnTx/>
                <a:uFillTx/>
                <a:latin typeface="Calibri"/>
                <a:ea typeface="+mn-ea"/>
                <a:cs typeface="+mn-cs"/>
              </a:rPr>
              <a:t>Consensus Based Codes and Standards: </a:t>
            </a:r>
            <a:r>
              <a:rPr kumimoji="0" lang="en-US" sz="1600" b="0" i="0" u="none" strike="noStrike" kern="0" cap="none" spc="0" normalizeH="0" baseline="0" noProof="0" dirty="0">
                <a:ln>
                  <a:noFill/>
                </a:ln>
                <a:solidFill>
                  <a:srgbClr val="1F497D"/>
                </a:solidFill>
                <a:effectLst/>
                <a:uLnTx/>
                <a:uFillTx/>
                <a:latin typeface="Calibri"/>
                <a:ea typeface="+mn-ea"/>
                <a:cs typeface="+mn-cs"/>
                <a:hlinkClick r:id="rId5"/>
              </a:rPr>
              <a:t>https://www.fema.gov/assistance/public/policy-guidance-fact-sheets/section-1235b-consensus-based-codes-and-standards</a:t>
            </a:r>
            <a:endParaRPr kumimoji="0" lang="en-US" sz="1600" b="0" i="0" u="none" strike="noStrike" kern="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03013916"/>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0FABEA-1F4B-4B1C-8AE0-C26B68301D29}"/>
              </a:ext>
            </a:extLst>
          </p:cNvPr>
          <p:cNvSpPr/>
          <p:nvPr/>
        </p:nvSpPr>
        <p:spPr>
          <a:xfrm>
            <a:off x="1371668" y="149392"/>
            <a:ext cx="6309228" cy="830997"/>
          </a:xfrm>
          <a:prstGeom prst="rect">
            <a:avLst/>
          </a:prstGeom>
        </p:spPr>
        <p:txBody>
          <a:bodyPr wrap="none">
            <a:spAutoFit/>
          </a:bodyPr>
          <a:lstStyle/>
          <a:p>
            <a:pPr algn="ctr" defTabSz="685800" hangingPunct="1">
              <a:defRPr/>
            </a:pPr>
            <a:r>
              <a:rPr lang="en-US" sz="4800" kern="1200">
                <a:solidFill>
                  <a:srgbClr val="000063"/>
                </a:solidFill>
                <a:latin typeface="Calibri" panose="020F0502020204030204" pitchFamily="34" charset="0"/>
                <a:ea typeface="+mn-ea"/>
                <a:cs typeface="Calibri" panose="020F0502020204030204" pitchFamily="34" charset="0"/>
              </a:rPr>
              <a:t>VDEM Technical Support</a:t>
            </a:r>
          </a:p>
        </p:txBody>
      </p:sp>
      <p:sp>
        <p:nvSpPr>
          <p:cNvPr id="3" name="Title 3">
            <a:extLst>
              <a:ext uri="{FF2B5EF4-FFF2-40B4-BE49-F238E27FC236}">
                <a16:creationId xmlns:a16="http://schemas.microsoft.com/office/drawing/2014/main" id="{FDDF7720-9277-4CD3-8D15-D924D359C79B}"/>
              </a:ext>
            </a:extLst>
          </p:cNvPr>
          <p:cNvSpPr txBox="1">
            <a:spLocks/>
          </p:cNvSpPr>
          <p:nvPr/>
        </p:nvSpPr>
        <p:spPr>
          <a:xfrm>
            <a:off x="244500" y="1594746"/>
            <a:ext cx="8563556" cy="483697"/>
          </a:xfrm>
          <a:prstGeom prst="rect">
            <a:avLst/>
          </a:prstGeom>
          <a:solidFill>
            <a:sysClr val="windowText" lastClr="00000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For Technical Assistance please note the following contacts:  </a:t>
            </a:r>
          </a:p>
        </p:txBody>
      </p:sp>
      <p:graphicFrame>
        <p:nvGraphicFramePr>
          <p:cNvPr id="4" name="Content Placeholder 6">
            <a:extLst>
              <a:ext uri="{FF2B5EF4-FFF2-40B4-BE49-F238E27FC236}">
                <a16:creationId xmlns:a16="http://schemas.microsoft.com/office/drawing/2014/main" id="{7EE58DBF-2D39-4F2D-90CD-2B1501B9CC83}"/>
              </a:ext>
            </a:extLst>
          </p:cNvPr>
          <p:cNvGraphicFramePr>
            <a:graphicFrameLocks/>
          </p:cNvGraphicFramePr>
          <p:nvPr>
            <p:extLst>
              <p:ext uri="{D42A27DB-BD31-4B8C-83A1-F6EECF244321}">
                <p14:modId xmlns:p14="http://schemas.microsoft.com/office/powerpoint/2010/main" val="2971873672"/>
              </p:ext>
            </p:extLst>
          </p:nvPr>
        </p:nvGraphicFramePr>
        <p:xfrm>
          <a:off x="244500" y="2055735"/>
          <a:ext cx="8563557" cy="867920"/>
        </p:xfrm>
        <a:graphic>
          <a:graphicData uri="http://schemas.openxmlformats.org/drawingml/2006/table">
            <a:tbl>
              <a:tblPr firstRow="1" bandRow="1"/>
              <a:tblGrid>
                <a:gridCol w="2623391">
                  <a:extLst>
                    <a:ext uri="{9D8B030D-6E8A-4147-A177-3AD203B41FA5}">
                      <a16:colId xmlns:a16="http://schemas.microsoft.com/office/drawing/2014/main" val="2032450191"/>
                    </a:ext>
                  </a:extLst>
                </a:gridCol>
                <a:gridCol w="2437707">
                  <a:extLst>
                    <a:ext uri="{9D8B030D-6E8A-4147-A177-3AD203B41FA5}">
                      <a16:colId xmlns:a16="http://schemas.microsoft.com/office/drawing/2014/main" val="1752452306"/>
                    </a:ext>
                  </a:extLst>
                </a:gridCol>
                <a:gridCol w="3502459">
                  <a:extLst>
                    <a:ext uri="{9D8B030D-6E8A-4147-A177-3AD203B41FA5}">
                      <a16:colId xmlns:a16="http://schemas.microsoft.com/office/drawing/2014/main" val="260956385"/>
                    </a:ext>
                  </a:extLst>
                </a:gridCol>
              </a:tblGrid>
              <a:tr h="387860">
                <a:tc>
                  <a:txBody>
                    <a:bodyPr/>
                    <a:lstStyle>
                      <a:lvl1pPr marL="0" marR="0" indent="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9pPr>
                    </a:lstStyle>
                    <a:p>
                      <a:r>
                        <a:rPr lang="en-US" sz="1400">
                          <a:solidFill>
                            <a:schemeClr val="bg1"/>
                          </a:solidFill>
                          <a:latin typeface="Arial" panose="020B0604020202020204" pitchFamily="34" charset="0"/>
                          <a:cs typeface="Arial" panose="020B0604020202020204" pitchFamily="34" charset="0"/>
                        </a:rPr>
                        <a:t>Geographic Area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marR="0" indent="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9pPr>
                    </a:lstStyle>
                    <a:p>
                      <a:r>
                        <a:rPr lang="en-US" sz="1400">
                          <a:solidFill>
                            <a:schemeClr val="bg1"/>
                          </a:solidFill>
                          <a:latin typeface="Arial" panose="020B0604020202020204" pitchFamily="34" charset="0"/>
                          <a:cs typeface="Arial" panose="020B0604020202020204" pitchFamily="34" charset="0"/>
                        </a:rPr>
                        <a:t>PA/Recovery</a:t>
                      </a:r>
                      <a:r>
                        <a:rPr lang="en-US" sz="1400" baseline="0">
                          <a:solidFill>
                            <a:schemeClr val="bg1"/>
                          </a:solidFill>
                          <a:latin typeface="Arial" panose="020B0604020202020204" pitchFamily="34" charset="0"/>
                          <a:cs typeface="Arial" panose="020B0604020202020204" pitchFamily="34" charset="0"/>
                        </a:rPr>
                        <a:t> Coordinator</a:t>
                      </a:r>
                      <a:endParaRPr lang="en-US" sz="1400">
                        <a:solidFill>
                          <a:schemeClr val="bg1"/>
                        </a:solidFill>
                        <a:latin typeface="Arial" panose="020B0604020202020204" pitchFamily="34" charset="0"/>
                        <a:cs typeface="Arial" panose="020B0604020202020204" pitchFamily="34" charset="0"/>
                      </a:endParaRP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marR="0" indent="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1" i="0" u="none" strike="noStrike" cap="none" spc="0" baseline="0">
                          <a:ln>
                            <a:noFill/>
                          </a:ln>
                          <a:solidFill>
                            <a:schemeClr val="lt1"/>
                          </a:solidFill>
                          <a:uFillTx/>
                          <a:latin typeface="Tahoma"/>
                          <a:sym typeface="Source Sans Pro Semibold"/>
                        </a:defRPr>
                      </a:lvl9pPr>
                    </a:lstStyle>
                    <a:p>
                      <a:r>
                        <a:rPr lang="en-US" sz="1400">
                          <a:solidFill>
                            <a:schemeClr val="bg1"/>
                          </a:solidFill>
                          <a:latin typeface="Arial" panose="020B0604020202020204" pitchFamily="34" charset="0"/>
                          <a:cs typeface="Arial" panose="020B0604020202020204" pitchFamily="34" charset="0"/>
                        </a:rPr>
                        <a:t>Contact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3633980147"/>
                  </a:ext>
                </a:extLst>
              </a:tr>
              <a:tr h="480060">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ALL</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r>
                        <a:rPr lang="en-US" sz="1400">
                          <a:latin typeface="Arial" panose="020B0604020202020204" pitchFamily="34" charset="0"/>
                          <a:cs typeface="Arial" panose="020B0604020202020204" pitchFamily="34" charset="0"/>
                        </a:rPr>
                        <a:t>Recovery</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r>
                        <a:rPr lang="en-US" sz="1400">
                          <a:latin typeface="Arial" panose="020B0604020202020204" pitchFamily="34" charset="0"/>
                          <a:cs typeface="Arial" panose="020B0604020202020204" pitchFamily="34" charset="0"/>
                        </a:rPr>
                        <a:t>Recovery@vdem.virginia.gov</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00206871"/>
                  </a:ext>
                </a:extLst>
              </a:tr>
            </a:tbl>
          </a:graphicData>
        </a:graphic>
      </p:graphicFrame>
      <p:graphicFrame>
        <p:nvGraphicFramePr>
          <p:cNvPr id="6" name="Content Placeholder 6">
            <a:extLst>
              <a:ext uri="{FF2B5EF4-FFF2-40B4-BE49-F238E27FC236}">
                <a16:creationId xmlns:a16="http://schemas.microsoft.com/office/drawing/2014/main" id="{7EE58DBF-2D39-4F2D-90CD-2B1501B9CC83}"/>
              </a:ext>
            </a:extLst>
          </p:cNvPr>
          <p:cNvGraphicFramePr>
            <a:graphicFrameLocks/>
          </p:cNvGraphicFramePr>
          <p:nvPr>
            <p:extLst>
              <p:ext uri="{D42A27DB-BD31-4B8C-83A1-F6EECF244321}">
                <p14:modId xmlns:p14="http://schemas.microsoft.com/office/powerpoint/2010/main" val="1967234661"/>
              </p:ext>
            </p:extLst>
          </p:nvPr>
        </p:nvGraphicFramePr>
        <p:xfrm>
          <a:off x="244499" y="2904584"/>
          <a:ext cx="8563557" cy="495300"/>
        </p:xfrm>
        <a:graphic>
          <a:graphicData uri="http://schemas.openxmlformats.org/drawingml/2006/table">
            <a:tbl>
              <a:tblPr firstRow="1" bandRow="1"/>
              <a:tblGrid>
                <a:gridCol w="2623391">
                  <a:extLst>
                    <a:ext uri="{9D8B030D-6E8A-4147-A177-3AD203B41FA5}">
                      <a16:colId xmlns:a16="http://schemas.microsoft.com/office/drawing/2014/main" val="2032450191"/>
                    </a:ext>
                  </a:extLst>
                </a:gridCol>
                <a:gridCol w="2437707">
                  <a:extLst>
                    <a:ext uri="{9D8B030D-6E8A-4147-A177-3AD203B41FA5}">
                      <a16:colId xmlns:a16="http://schemas.microsoft.com/office/drawing/2014/main" val="1752452306"/>
                    </a:ext>
                  </a:extLst>
                </a:gridCol>
                <a:gridCol w="3502459">
                  <a:extLst>
                    <a:ext uri="{9D8B030D-6E8A-4147-A177-3AD203B41FA5}">
                      <a16:colId xmlns:a16="http://schemas.microsoft.com/office/drawing/2014/main" val="260956385"/>
                    </a:ext>
                  </a:extLst>
                </a:gridCol>
              </a:tblGrid>
              <a:tr h="480060">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a:cs typeface="Arial"/>
                        </a:rPr>
                        <a:t>ALL</a:t>
                      </a: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pPr lvl="0">
                        <a:buNone/>
                      </a:pPr>
                      <a:r>
                        <a:rPr lang="en-US" sz="1400" dirty="0">
                          <a:highlight>
                            <a:srgbClr val="FFFF00"/>
                          </a:highlight>
                          <a:latin typeface="Arial"/>
                          <a:cs typeface="Arial"/>
                        </a:rPr>
                        <a:t>Innovative Emergency Management, Inc.</a:t>
                      </a:r>
                    </a:p>
                  </a:txBody>
                  <a:tcPr marL="68580" marR="68580" marT="34290" marB="3429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marR="0" indent="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1pPr>
                      <a:lvl2pPr marL="0" marR="0" indent="457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2pPr>
                      <a:lvl3pPr marL="0" marR="0" indent="914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3pPr>
                      <a:lvl4pPr marL="0" marR="0" indent="1371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4pPr>
                      <a:lvl5pPr marL="0" marR="0" indent="18288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5pPr>
                      <a:lvl6pPr marL="0" marR="0" indent="22860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6pPr>
                      <a:lvl7pPr marL="0" marR="0" indent="27432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7pPr>
                      <a:lvl8pPr marL="0" marR="0" indent="32004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8pPr>
                      <a:lvl9pPr marL="0" marR="0" indent="3657600" algn="r" defTabSz="914400" latinLnBrk="0">
                        <a:lnSpc>
                          <a:spcPct val="100000"/>
                        </a:lnSpc>
                        <a:spcBef>
                          <a:spcPts val="0"/>
                        </a:spcBef>
                        <a:spcAft>
                          <a:spcPts val="0"/>
                        </a:spcAft>
                        <a:buClrTx/>
                        <a:buSzTx/>
                        <a:buFontTx/>
                        <a:buNone/>
                        <a:tabLst/>
                        <a:defRPr sz="1000" b="0" i="0" u="none" strike="noStrike" cap="none" spc="0" baseline="0">
                          <a:ln>
                            <a:noFill/>
                          </a:ln>
                          <a:solidFill>
                            <a:schemeClr val="dk1"/>
                          </a:solidFill>
                          <a:uFillTx/>
                          <a:latin typeface="Tahoma"/>
                          <a:sym typeface="Source Sans Pro Semibold"/>
                        </a:defRPr>
                      </a:lvl9pPr>
                    </a:lstStyle>
                    <a:p>
                      <a:pPr lvl="0">
                        <a:buNone/>
                      </a:pPr>
                      <a:r>
                        <a:rPr lang="en-US" sz="1400" dirty="0" smtClean="0">
                          <a:highlight>
                            <a:srgbClr val="FFFF00"/>
                          </a:highlight>
                          <a:latin typeface="Arial"/>
                          <a:cs typeface="Arial"/>
                        </a:rPr>
                        <a:t>Vdemcommunications@iem.com</a:t>
                      </a:r>
                      <a:r>
                        <a:rPr lang="en-US" sz="1400" dirty="0">
                          <a:highlight>
                            <a:srgbClr val="FFFF00"/>
                          </a:highlight>
                          <a:latin typeface="Arial"/>
                          <a:cs typeface="Arial"/>
                        </a:rPr>
                        <a:t> </a:t>
                      </a:r>
                      <a:endParaRPr lang="en-US" dirty="0"/>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00206871"/>
                  </a:ext>
                </a:extLst>
              </a:tr>
            </a:tbl>
          </a:graphicData>
        </a:graphic>
      </p:graphicFrame>
    </p:spTree>
    <p:extLst>
      <p:ext uri="{BB962C8B-B14F-4D97-AF65-F5344CB8AC3E}">
        <p14:creationId xmlns:p14="http://schemas.microsoft.com/office/powerpoint/2010/main" val="3402181709"/>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B578-1D13-4276-B202-9F93F7961434}"/>
              </a:ext>
            </a:extLst>
          </p:cNvPr>
          <p:cNvSpPr txBox="1">
            <a:spLocks/>
          </p:cNvSpPr>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a:ln>
                  <a:noFill/>
                </a:ln>
                <a:solidFill>
                  <a:srgbClr val="1F497D"/>
                </a:solidFill>
                <a:effectLst/>
                <a:uLnTx/>
                <a:uFillTx/>
                <a:latin typeface="Calibri" panose="020F0502020204030204" pitchFamily="34" charset="0"/>
                <a:ea typeface="+mj-ea"/>
                <a:cs typeface="+mj-cs"/>
              </a:rPr>
              <a:t>Stay Updated</a:t>
            </a:r>
          </a:p>
        </p:txBody>
      </p:sp>
      <p:sp>
        <p:nvSpPr>
          <p:cNvPr id="3" name="Rectangle 2">
            <a:extLst>
              <a:ext uri="{FF2B5EF4-FFF2-40B4-BE49-F238E27FC236}">
                <a16:creationId xmlns:a16="http://schemas.microsoft.com/office/drawing/2014/main" id="{CEA36B32-6DA2-43D8-9510-CA933EFCBB20}"/>
              </a:ext>
            </a:extLst>
          </p:cNvPr>
          <p:cNvSpPr/>
          <p:nvPr/>
        </p:nvSpPr>
        <p:spPr>
          <a:xfrm>
            <a:off x="2286000" y="2413338"/>
            <a:ext cx="4572000" cy="1754326"/>
          </a:xfrm>
          <a:prstGeom prst="rect">
            <a:avLst/>
          </a:prstGeom>
        </p:spPr>
        <p:txBody>
          <a:bodyPr>
            <a:spAutoFit/>
          </a:bodyPr>
          <a:lstStyle/>
          <a:p>
            <a:pPr algn="ctr" fontAlgn="base" hangingPunct="1">
              <a:spcBef>
                <a:spcPct val="20000"/>
              </a:spcBef>
              <a:spcAft>
                <a:spcPct val="0"/>
              </a:spcAft>
              <a:buClr>
                <a:srgbClr val="5F5F5F"/>
              </a:buClr>
              <a:buSzPct val="120000"/>
            </a:pPr>
            <a:r>
              <a:rPr lang="en-US" sz="5400" kern="1200">
                <a:solidFill>
                  <a:prstClr val="white"/>
                </a:solidFill>
                <a:latin typeface="Tahoma" pitchFamily="34" charset="0"/>
                <a:ea typeface="+mn-ea"/>
                <a:cs typeface="+mn-cs"/>
                <a:hlinkClick r:id="rId2"/>
              </a:rPr>
              <a:t>Register for Grant Updates</a:t>
            </a:r>
            <a:endParaRPr lang="en-US" sz="5400" kern="1200">
              <a:solidFill>
                <a:prstClr val="white"/>
              </a:solidFill>
              <a:latin typeface="Tahoma" pitchFamily="34" charset="0"/>
              <a:ea typeface="+mn-ea"/>
              <a:cs typeface="+mn-cs"/>
            </a:endParaRPr>
          </a:p>
        </p:txBody>
      </p:sp>
    </p:spTree>
    <p:extLst>
      <p:ext uri="{BB962C8B-B14F-4D97-AF65-F5344CB8AC3E}">
        <p14:creationId xmlns:p14="http://schemas.microsoft.com/office/powerpoint/2010/main" val="2725627346"/>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398D874-5A3E-49E7-9DB7-BC1010A6767D}"/>
              </a:ext>
            </a:extLst>
          </p:cNvPr>
          <p:cNvSpPr txBox="1">
            <a:spLocks noChangeArrowheads="1"/>
          </p:cNvSpPr>
          <p:nvPr/>
        </p:nvSpPr>
        <p:spPr bwMode="auto">
          <a:xfrm>
            <a:off x="457200" y="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hangingPunct="1">
              <a:defRPr/>
            </a:pPr>
            <a:r>
              <a:rPr lang="en-US" sz="4800">
                <a:solidFill>
                  <a:srgbClr val="1C3C69"/>
                </a:solidFill>
                <a:cs typeface="Calibri" panose="020F0502020204030204" pitchFamily="34" charset="0"/>
              </a:rPr>
              <a:t>Questions</a:t>
            </a:r>
          </a:p>
        </p:txBody>
      </p:sp>
      <p:pic>
        <p:nvPicPr>
          <p:cNvPr id="3" name="Picture 2">
            <a:extLst>
              <a:ext uri="{FF2B5EF4-FFF2-40B4-BE49-F238E27FC236}">
                <a16:creationId xmlns:a16="http://schemas.microsoft.com/office/drawing/2014/main" id="{264DFFEE-A07D-4F95-A7A2-39A017378B8E}"/>
              </a:ext>
            </a:extLst>
          </p:cNvPr>
          <p:cNvPicPr>
            <a:picLocks noChangeAspect="1"/>
          </p:cNvPicPr>
          <p:nvPr/>
        </p:nvPicPr>
        <p:blipFill>
          <a:blip r:embed="rId2"/>
          <a:stretch>
            <a:fillRect/>
          </a:stretch>
        </p:blipFill>
        <p:spPr>
          <a:xfrm>
            <a:off x="1498600" y="1587500"/>
            <a:ext cx="6197600" cy="3683000"/>
          </a:xfrm>
          <a:prstGeom prst="rect">
            <a:avLst/>
          </a:prstGeom>
        </p:spPr>
      </p:pic>
    </p:spTree>
    <p:extLst>
      <p:ext uri="{BB962C8B-B14F-4D97-AF65-F5344CB8AC3E}">
        <p14:creationId xmlns:p14="http://schemas.microsoft.com/office/powerpoint/2010/main" val="63236054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299B215-6F0B-4F84-AD78-6FA00319B4F1}"/>
              </a:ext>
            </a:extLst>
          </p:cNvPr>
          <p:cNvSpPr txBox="1">
            <a:spLocks noChangeArrowheads="1"/>
          </p:cNvSpPr>
          <p:nvPr/>
        </p:nvSpPr>
        <p:spPr bwMode="blackWhite">
          <a:xfrm>
            <a:off x="0" y="0"/>
            <a:ext cx="9144000" cy="1066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200" b="1">
                <a:solidFill>
                  <a:srgbClr val="1F497D"/>
                </a:solidFill>
                <a:effectLst/>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4800">
                <a:solidFill>
                  <a:srgbClr val="1C3C69"/>
                </a:solidFill>
                <a:cs typeface="Calibri" panose="020F0502020204030204" pitchFamily="34" charset="0"/>
              </a:rPr>
              <a:t>Vdem.emgrants.com</a:t>
            </a:r>
          </a:p>
        </p:txBody>
      </p:sp>
      <p:sp>
        <p:nvSpPr>
          <p:cNvPr id="3" name="Rectangle 3">
            <a:extLst>
              <a:ext uri="{FF2B5EF4-FFF2-40B4-BE49-F238E27FC236}">
                <a16:creationId xmlns:a16="http://schemas.microsoft.com/office/drawing/2014/main" id="{94D3D331-E318-44B7-B2D3-C1550CAEEEF6}"/>
              </a:ext>
            </a:extLst>
          </p:cNvPr>
          <p:cNvSpPr txBox="1">
            <a:spLocks noChangeArrowheads="1"/>
          </p:cNvSpPr>
          <p:nvPr/>
        </p:nvSpPr>
        <p:spPr bwMode="blackWhite">
          <a:xfrm>
            <a:off x="228600" y="16002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120000"/>
              <a:buFontTx/>
              <a:buNone/>
              <a:defRPr sz="3200">
                <a:solidFill>
                  <a:srgbClr val="1F497D"/>
                </a:solidFill>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rgbClr val="1F497D"/>
                </a:solidFill>
                <a:effectLst/>
                <a:latin typeface="Calibri" panose="020F0502020204030204" pitchFamily="34" charset="0"/>
              </a:defRPr>
            </a:lvl2pPr>
            <a:lvl3pPr marL="1143000" indent="-228600" algn="l" rtl="0" eaLnBrk="0" fontAlgn="base" hangingPunct="0">
              <a:spcBef>
                <a:spcPct val="20000"/>
              </a:spcBef>
              <a:spcAft>
                <a:spcPct val="0"/>
              </a:spcAft>
              <a:buClr>
                <a:schemeClr val="hlink"/>
              </a:buClr>
              <a:buSzPct val="120000"/>
              <a:buChar char="•"/>
              <a:defRPr sz="2400">
                <a:solidFill>
                  <a:srgbClr val="1F497D"/>
                </a:solidFill>
                <a:effectLst/>
                <a:latin typeface="Calibri" panose="020F0502020204030204" pitchFamily="34" charset="0"/>
              </a:defRPr>
            </a:lvl3pPr>
            <a:lvl4pPr marL="1600200" indent="-228600" algn="l" rtl="0" eaLnBrk="0" fontAlgn="base" hangingPunct="0">
              <a:spcBef>
                <a:spcPct val="20000"/>
              </a:spcBef>
              <a:spcAft>
                <a:spcPct val="0"/>
              </a:spcAft>
              <a:buFont typeface="Tahoma" pitchFamily="34" charset="0"/>
              <a:buChar char="–"/>
              <a:defRPr sz="2000">
                <a:solidFill>
                  <a:srgbClr val="1F497D"/>
                </a:solidFill>
                <a:effectLst/>
                <a:latin typeface="Calibri" panose="020F0502020204030204" pitchFamily="34"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1F497D"/>
                </a:solidFill>
                <a:effectLst/>
                <a:latin typeface="Calibri" panose="020F0502020204030204" pitchFamily="34"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1" fontAlgn="base" latinLnBrk="0" hangingPunct="1">
              <a:lnSpc>
                <a:spcPct val="90000"/>
              </a:lnSpc>
              <a:spcBef>
                <a:spcPct val="20000"/>
              </a:spcBef>
              <a:spcAft>
                <a:spcPct val="0"/>
              </a:spcAft>
              <a:buClr>
                <a:srgbClr val="5F5F5F"/>
              </a:buClr>
              <a:buSzPct val="120000"/>
              <a:buFont typeface="Arial" panose="020B0604020202020204" pitchFamily="34" charset="0"/>
              <a:buChar char="•"/>
              <a:tabLst/>
              <a:defRPr/>
            </a:pPr>
            <a:r>
              <a:rPr kumimoji="0" lang="en-US" sz="2400" b="0"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rPr>
              <a:t>A web-based portal which manages the Public Assistance (PA) Program</a:t>
            </a:r>
          </a:p>
          <a:p>
            <a:pPr marL="342900" marR="0" lvl="0" indent="-342900" algn="l" defTabSz="914400" rtl="0" eaLnBrk="1" fontAlgn="base" latinLnBrk="0" hangingPunct="1">
              <a:lnSpc>
                <a:spcPct val="90000"/>
              </a:lnSpc>
              <a:spcBef>
                <a:spcPct val="20000"/>
              </a:spcBef>
              <a:spcAft>
                <a:spcPct val="0"/>
              </a:spcAft>
              <a:buClr>
                <a:srgbClr val="5F5F5F"/>
              </a:buClr>
              <a:buSzPct val="120000"/>
              <a:buFont typeface="Arial" panose="020B0604020202020204" pitchFamily="34" charset="0"/>
              <a:buChar char="•"/>
              <a:tabLst/>
              <a:defRPr/>
            </a:pPr>
            <a:r>
              <a:rPr kumimoji="0" lang="en-US" sz="2400" b="0"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rPr>
              <a:t>Was utilized for damage assessment process </a:t>
            </a:r>
          </a:p>
          <a:p>
            <a:pPr marL="342900" marR="0" lvl="0" indent="-342900" algn="l" defTabSz="914400" rtl="0" eaLnBrk="1" fontAlgn="base" latinLnBrk="0" hangingPunct="1">
              <a:lnSpc>
                <a:spcPct val="90000"/>
              </a:lnSpc>
              <a:spcBef>
                <a:spcPct val="20000"/>
              </a:spcBef>
              <a:spcAft>
                <a:spcPct val="0"/>
              </a:spcAft>
              <a:buClr>
                <a:srgbClr val="5F5F5F"/>
              </a:buClr>
              <a:buSzPct val="120000"/>
              <a:buFont typeface="Arial" panose="020B0604020202020204" pitchFamily="34" charset="0"/>
              <a:buChar char="•"/>
              <a:tabLst/>
              <a:defRPr/>
            </a:pPr>
            <a:r>
              <a:rPr kumimoji="0" lang="en-US" sz="2400" b="0"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rPr>
              <a:t>Automatic feed from FEMA’s systems, so when funds are obligated you will see them in vdem.emgrants.com</a:t>
            </a:r>
          </a:p>
          <a:p>
            <a:pPr marL="342900" marR="0" lvl="0" indent="-342900" algn="l" defTabSz="914400" rtl="0" eaLnBrk="1" fontAlgn="base" latinLnBrk="0" hangingPunct="1">
              <a:lnSpc>
                <a:spcPct val="90000"/>
              </a:lnSpc>
              <a:spcBef>
                <a:spcPct val="20000"/>
              </a:spcBef>
              <a:spcAft>
                <a:spcPct val="0"/>
              </a:spcAft>
              <a:buClr>
                <a:srgbClr val="5F5F5F"/>
              </a:buClr>
              <a:buSzPct val="120000"/>
              <a:buFont typeface="Arial" panose="020B0604020202020204" pitchFamily="34" charset="0"/>
              <a:buChar char="•"/>
              <a:tabLst/>
              <a:defRPr/>
            </a:pPr>
            <a:r>
              <a:rPr kumimoji="0" lang="en-US" sz="2400" b="0" i="0" u="none" strike="noStrike" kern="0" cap="none" spc="0" normalizeH="0" baseline="0" noProof="0">
                <a:ln>
                  <a:noFill/>
                </a:ln>
                <a:solidFill>
                  <a:srgbClr val="1C3C69"/>
                </a:solidFill>
                <a:effectLst/>
                <a:uLnTx/>
                <a:uFillTx/>
                <a:latin typeface="Calibri" panose="020F0502020204030204" pitchFamily="34" charset="0"/>
                <a:ea typeface="+mn-ea"/>
                <a:cs typeface="Calibri" panose="020F0502020204030204" pitchFamily="34" charset="0"/>
              </a:rPr>
              <a:t>Vdem.emgrants.com will be utilized from federal obligation through closeout. </a:t>
            </a:r>
          </a:p>
          <a:p>
            <a:pPr marL="0" marR="0" lvl="0" indent="0" algn="l" defTabSz="914400" rtl="0" eaLnBrk="1" fontAlgn="base" latinLnBrk="0" hangingPunct="1">
              <a:lnSpc>
                <a:spcPct val="90000"/>
              </a:lnSpc>
              <a:spcBef>
                <a:spcPct val="20000"/>
              </a:spcBef>
              <a:spcAft>
                <a:spcPct val="0"/>
              </a:spcAft>
              <a:buClr>
                <a:srgbClr val="5F5F5F"/>
              </a:buClr>
              <a:buSzPct val="120000"/>
              <a:buFontTx/>
              <a:buNone/>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90000"/>
              </a:lnSpc>
              <a:spcBef>
                <a:spcPct val="20000"/>
              </a:spcBef>
              <a:spcAft>
                <a:spcPct val="0"/>
              </a:spcAft>
              <a:buClr>
                <a:srgbClr val="5F5F5F"/>
              </a:buClr>
              <a:buSzPct val="120000"/>
              <a:buFontTx/>
              <a:buNone/>
              <a:tabLst/>
              <a:defRPr/>
            </a:pPr>
            <a:endParaRPr kumimoji="0" lang="en-US" sz="3200" b="0" i="0" u="none" strike="noStrike" kern="0" cap="none" spc="0" normalizeH="0" baseline="0" noProof="0">
              <a:ln>
                <a:noFill/>
              </a:ln>
              <a:solidFill>
                <a:srgbClr val="1F497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367602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Apex">
  <a:themeElements>
    <a:clrScheme name="Apex">
      <a:dk1>
        <a:srgbClr val="000000"/>
      </a:dk1>
      <a:lt1>
        <a:srgbClr val="1B3668"/>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ex">
  <a:themeElements>
    <a:clrScheme name="Apex">
      <a:dk1>
        <a:srgbClr val="000000"/>
      </a:dk1>
      <a:lt1>
        <a:srgbClr val="FFFFFF"/>
      </a:lt1>
      <a:dk2>
        <a:srgbClr val="A7A7A7"/>
      </a:dk2>
      <a:lt2>
        <a:srgbClr val="535353"/>
      </a:lt2>
      <a:accent1>
        <a:srgbClr val="1B3668"/>
      </a:accent1>
      <a:accent2>
        <a:srgbClr val="E31837"/>
      </a:accent2>
      <a:accent3>
        <a:srgbClr val="648C1A"/>
      </a:accent3>
      <a:accent4>
        <a:srgbClr val="8064A2"/>
      </a:accent4>
      <a:accent5>
        <a:srgbClr val="4BACC6"/>
      </a:accent5>
      <a:accent6>
        <a:srgbClr val="FF9E16"/>
      </a:accent6>
      <a:hlink>
        <a:srgbClr val="0000FF"/>
      </a:hlink>
      <a:folHlink>
        <a:srgbClr val="FF00FF"/>
      </a:folHlink>
    </a:clrScheme>
    <a:fontScheme name="Apex">
      <a:majorFont>
        <a:latin typeface="Calibri"/>
        <a:ea typeface="Calibri"/>
        <a:cs typeface="Calibri"/>
      </a:majorFont>
      <a:minorFont>
        <a:latin typeface="Helvetica"/>
        <a:ea typeface="Helvetica"/>
        <a:cs typeface="Helvetica"/>
      </a:minorFont>
    </a:fontScheme>
    <a:fmtScheme name="Ape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1F166A581EF24B89389CB42719BAB0" ma:contentTypeVersion="27" ma:contentTypeDescription="Create a new document." ma:contentTypeScope="" ma:versionID="a82f2f1c64d1d63545eb9d4a247617f5">
  <xsd:schema xmlns:xsd="http://www.w3.org/2001/XMLSchema" xmlns:xs="http://www.w3.org/2001/XMLSchema" xmlns:p="http://schemas.microsoft.com/office/2006/metadata/properties" xmlns:ns2="5eb53846-449d-48bc-826b-444aec9ac395" xmlns:ns3="b1df5119-9614-4126-8064-ab9bd8cef865" targetNamespace="http://schemas.microsoft.com/office/2006/metadata/properties" ma:root="true" ma:fieldsID="a86c62a91510762b57a44ac1039247ee" ns2:_="" ns3:_="">
    <xsd:import namespace="5eb53846-449d-48bc-826b-444aec9ac395"/>
    <xsd:import namespace="b1df5119-9614-4126-8064-ab9bd8cef8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Status" minOccurs="0"/>
                <xsd:element ref="ns2:LastPublished" minOccurs="0"/>
                <xsd:element ref="ns2:MediaServiceSearchProperties" minOccurs="0"/>
                <xsd:element ref="ns2:MediaServiceObjectDetectorVersions" minOccurs="0"/>
                <xsd:element ref="ns2:PageTyp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53846-449d-48bc-826b-444aec9ac3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1daa41-56b4-4620-81a0-b7316f7f93e2" ma:termSetId="09814cd3-568e-fe90-9814-8d621ff8fb84" ma:anchorId="fba54fb3-c3e1-fe81-a776-ca4b69148c4d" ma:open="true" ma:isKeyword="false">
      <xsd:complexType>
        <xsd:sequence>
          <xsd:element ref="pc:Terms" minOccurs="0" maxOccurs="1"/>
        </xsd:sequence>
      </xsd:complexType>
    </xsd:element>
    <xsd:element name="Status" ma:index="22" nillable="true" ma:displayName="Status" ma:format="Dropdown" ma:internalName="Status">
      <xsd:simpleType>
        <xsd:restriction base="dms:Choice">
          <xsd:enumeration value="Draft"/>
          <xsd:enumeration value="Ready To Publish"/>
          <xsd:enumeration value="Blocked"/>
        </xsd:restriction>
      </xsd:simpleType>
    </xsd:element>
    <xsd:element name="LastPublished" ma:index="23" nillable="true" ma:displayName="Last Published" ma:format="DateTime" ma:internalName="LastPublished">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PageType" ma:index="26" nillable="true" ma:displayName="Page Type" ma:format="Dropdown" ma:internalName="PageType">
      <xsd:simpleType>
        <xsd:restriction base="dms:Text">
          <xsd:maxLength value="255"/>
        </xsd:restriction>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df5119-9614-4126-8064-ab9bd8cef8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9835a05-651c-47a2-a627-aef6a75d36b5}" ma:internalName="TaxCatchAll" ma:showField="CatchAllData" ma:web="b1df5119-9614-4126-8064-ab9bd8cef8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b53846-449d-48bc-826b-444aec9ac395">
      <Terms xmlns="http://schemas.microsoft.com/office/infopath/2007/PartnerControls"/>
    </lcf76f155ced4ddcb4097134ff3c332f>
    <Status xmlns="5eb53846-449d-48bc-826b-444aec9ac395" xsi:nil="true"/>
    <TaxCatchAll xmlns="b1df5119-9614-4126-8064-ab9bd8cef865" xsi:nil="true"/>
    <PageType xmlns="5eb53846-449d-48bc-826b-444aec9ac395" xsi:nil="true"/>
    <LastPublished xmlns="5eb53846-449d-48bc-826b-444aec9ac395" xsi:nil="true"/>
  </documentManagement>
</p:properties>
</file>

<file path=customXml/itemProps1.xml><?xml version="1.0" encoding="utf-8"?>
<ds:datastoreItem xmlns:ds="http://schemas.openxmlformats.org/officeDocument/2006/customXml" ds:itemID="{6F9D60E1-294D-4E19-B3D7-5B8B7199F1D7}">
  <ds:schemaRefs>
    <ds:schemaRef ds:uri="http://schemas.microsoft.com/sharepoint/v3/contenttype/forms"/>
  </ds:schemaRefs>
</ds:datastoreItem>
</file>

<file path=customXml/itemProps2.xml><?xml version="1.0" encoding="utf-8"?>
<ds:datastoreItem xmlns:ds="http://schemas.openxmlformats.org/officeDocument/2006/customXml" ds:itemID="{243F014B-8355-4E76-8FF0-9ED782E71206}"/>
</file>

<file path=customXml/itemProps3.xml><?xml version="1.0" encoding="utf-8"?>
<ds:datastoreItem xmlns:ds="http://schemas.openxmlformats.org/officeDocument/2006/customXml" ds:itemID="{F65DA92C-D197-4D26-87CB-16C384CECEAB}">
  <ds:schemaRefs>
    <ds:schemaRef ds:uri="0f0e8ac0-e5b4-4867-8058-e4525de63436"/>
    <ds:schemaRef ds:uri="59bbb2d0-248b-43cb-9d64-2158f2caa5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167</TotalTime>
  <Words>2459</Words>
  <Application>Microsoft Office PowerPoint</Application>
  <PresentationFormat>On-screen Show (4:3)</PresentationFormat>
  <Paragraphs>433</Paragraphs>
  <Slides>87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87</vt:i4>
      </vt:variant>
    </vt:vector>
  </HeadingPairs>
  <TitlesOfParts>
    <vt:vector size="101" baseType="lpstr">
      <vt:lpstr>Arial</vt:lpstr>
      <vt:lpstr>Calibri</vt:lpstr>
      <vt:lpstr>Georgia</vt:lpstr>
      <vt:lpstr>Helvetica</vt:lpstr>
      <vt:lpstr>Lucida Grande</vt:lpstr>
      <vt:lpstr>Open Sans</vt:lpstr>
      <vt:lpstr>Segoe UI</vt:lpstr>
      <vt:lpstr>Source Sans Pro Black</vt:lpstr>
      <vt:lpstr>Source Sans Pro Semibold</vt:lpstr>
      <vt:lpstr>System Font Regular</vt:lpstr>
      <vt:lpstr>Tahoma</vt:lpstr>
      <vt:lpstr>Times New Roman</vt:lpstr>
      <vt:lpstr>Wingdings</vt:lpstr>
      <vt:lpstr>Apex</vt:lpstr>
      <vt:lpstr>PowerPoint Presentation</vt:lpstr>
      <vt:lpstr>PowerPoint Presentation</vt:lpstr>
      <vt:lpstr>Goals</vt:lpstr>
      <vt:lpstr>Resources</vt:lpstr>
      <vt:lpstr>Public Assistance (PA)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Snow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Non-Critical PNP Facilities</vt:lpstr>
      <vt:lpstr>Non-Critical PNPs</vt:lpstr>
      <vt:lpstr>SBA Application Deadline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 of Procurement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VDEM's Priority on Reimbursement Requests</vt:lpstr>
      <vt:lpstr>Disaster Timelines</vt:lpstr>
      <vt:lpstr>Reimbursement Expectations</vt:lpstr>
      <vt:lpstr>PowerPoint Presentation</vt:lpstr>
      <vt:lpstr>Applicants with Multiple Small Projects</vt:lpstr>
      <vt:lpstr>PowerPoint Presentation</vt:lpstr>
      <vt:lpstr>New Reimbursement Feature</vt:lpstr>
      <vt:lpstr>Closeout (End of the Road)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Dillon</dc:creator>
  <cp:lastModifiedBy>Coates, Robert (VDEM)</cp:lastModifiedBy>
  <cp:revision>262</cp:revision>
  <dcterms:modified xsi:type="dcterms:W3CDTF">2022-04-01T16:44:09Z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0x010100CA1F166A581EF24B89389CB42719BAB0</vt:lpwstr>
  </property>
</Properties>
</file>